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384" r:id="rId2"/>
    <p:sldId id="326" r:id="rId3"/>
    <p:sldId id="409" r:id="rId4"/>
    <p:sldId id="411" r:id="rId5"/>
    <p:sldId id="412" r:id="rId6"/>
    <p:sldId id="413" r:id="rId7"/>
    <p:sldId id="414" r:id="rId8"/>
    <p:sldId id="415" r:id="rId9"/>
    <p:sldId id="416" r:id="rId10"/>
    <p:sldId id="417" r:id="rId11"/>
    <p:sldId id="418" r:id="rId12"/>
    <p:sldId id="420" r:id="rId13"/>
    <p:sldId id="328" r:id="rId14"/>
    <p:sldId id="350" r:id="rId15"/>
    <p:sldId id="380" r:id="rId16"/>
    <p:sldId id="397" r:id="rId17"/>
    <p:sldId id="387" r:id="rId18"/>
    <p:sldId id="356" r:id="rId19"/>
    <p:sldId id="395" r:id="rId20"/>
    <p:sldId id="365" r:id="rId21"/>
    <p:sldId id="386" r:id="rId22"/>
    <p:sldId id="374" r:id="rId23"/>
    <p:sldId id="369" r:id="rId24"/>
    <p:sldId id="383" r:id="rId25"/>
    <p:sldId id="360" r:id="rId26"/>
    <p:sldId id="388" r:id="rId27"/>
    <p:sldId id="385" r:id="rId28"/>
    <p:sldId id="390" r:id="rId29"/>
    <p:sldId id="327" r:id="rId30"/>
    <p:sldId id="396" r:id="rId31"/>
    <p:sldId id="394" r:id="rId32"/>
    <p:sldId id="376" r:id="rId33"/>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 userDrawn="1">
          <p15:clr>
            <a:srgbClr val="A4A3A4"/>
          </p15:clr>
        </p15:guide>
        <p15:guide id="2" pos="361" userDrawn="1">
          <p15:clr>
            <a:srgbClr val="A4A3A4"/>
          </p15:clr>
        </p15:guide>
        <p15:guide id="3" pos="7333" userDrawn="1">
          <p15:clr>
            <a:srgbClr val="A4A3A4"/>
          </p15:clr>
        </p15:guide>
        <p15:guide id="4" orient="horz" pos="3929" userDrawn="1">
          <p15:clr>
            <a:srgbClr val="A4A3A4"/>
          </p15:clr>
        </p15:guide>
        <p15:guide id="5" orient="horz" pos="1026" userDrawn="1">
          <p15:clr>
            <a:srgbClr val="A4A3A4"/>
          </p15:clr>
        </p15:guide>
        <p15:guide id="6" orient="horz" pos="380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PC" initials="S" lastIdx="0" clrIdx="0"/>
  <p:cmAuthor id="2" name="Errol Smart" initials="ES" lastIdx="4" clrIdx="1">
    <p:extLst>
      <p:ext uri="{19B8F6BF-5375-455C-9EA6-DF929625EA0E}">
        <p15:presenceInfo xmlns:p15="http://schemas.microsoft.com/office/powerpoint/2012/main" userId="S::esmart@oriongold.com.au::223e50fe-3c90-447a-ac8d-6adc8ed446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8EC"/>
    <a:srgbClr val="F09832"/>
    <a:srgbClr val="272320"/>
    <a:srgbClr val="7F7F7F"/>
    <a:srgbClr val="9DC3E6"/>
    <a:srgbClr val="99CCFF"/>
    <a:srgbClr val="1F4054"/>
    <a:srgbClr val="FFFEFD"/>
    <a:srgbClr val="BAB7B6"/>
    <a:srgbClr val="47A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5" autoAdjust="0"/>
    <p:restoredTop sz="94543" autoAdjust="0"/>
  </p:normalViewPr>
  <p:slideViewPr>
    <p:cSldViewPr snapToGrid="0" showGuides="1">
      <p:cViewPr varScale="1">
        <p:scale>
          <a:sx n="68" d="100"/>
          <a:sy n="68" d="100"/>
        </p:scale>
        <p:origin x="840" y="60"/>
      </p:cViewPr>
      <p:guideLst>
        <p:guide orient="horz" pos="368"/>
        <p:guide pos="361"/>
        <p:guide pos="7333"/>
        <p:guide orient="horz" pos="3929"/>
        <p:guide orient="horz" pos="1026"/>
        <p:guide orient="horz" pos="380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9035464366636"/>
          <c:y val="4.8458149779735685E-2"/>
          <c:w val="0.77303790126393179"/>
          <c:h val="0.7391624339412961"/>
        </c:manualLayout>
      </c:layout>
      <c:barChart>
        <c:barDir val="col"/>
        <c:grouping val="clustered"/>
        <c:varyColors val="0"/>
        <c:ser>
          <c:idx val="0"/>
          <c:order val="0"/>
          <c:tx>
            <c:strRef>
              <c:f>'K:\Dropbox\Box Sync\INT_Orion Mining Working Folders\2 Feasibility Studies\16 Financial Evaluation\5 Financial Models\BFS_Fraser McGill and Endeavour\Latest\Version 8\[20190621_ORN DFS 200ktpm_V3.8.3ws.xlsm]Graphs'!$B$184</c:f>
              <c:strCache>
                <c:ptCount val="1"/>
                <c:pt idx="0">
                  <c:v>Net Cash Flow After Tax</c:v>
                </c:pt>
              </c:strCache>
            </c:strRef>
          </c:tx>
          <c:spPr>
            <a:solidFill>
              <a:srgbClr val="F09832"/>
            </a:solidFill>
            <a:ln>
              <a:noFill/>
            </a:ln>
            <a:effectLst/>
          </c:spPr>
          <c:invertIfNegative val="0"/>
          <c:cat>
            <c:strRef>
              <c:f>[1]Graphs!$E$165:$P$165</c:f>
              <c:strCache>
                <c:ptCount val="12"/>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strCache>
            </c:strRef>
          </c:cat>
          <c:val>
            <c:numRef>
              <c:f>[1]Graphs!$E$184:$P$184</c:f>
              <c:numCache>
                <c:formatCode>General</c:formatCode>
                <c:ptCount val="12"/>
                <c:pt idx="0">
                  <c:v>-27385.104692975838</c:v>
                </c:pt>
                <c:pt idx="1">
                  <c:v>-161438.93322629057</c:v>
                </c:pt>
                <c:pt idx="2">
                  <c:v>-184819.63293859627</c:v>
                </c:pt>
                <c:pt idx="3">
                  <c:v>171248.79823162119</c:v>
                </c:pt>
                <c:pt idx="4">
                  <c:v>194223.49954778783</c:v>
                </c:pt>
                <c:pt idx="5">
                  <c:v>151704.54501123109</c:v>
                </c:pt>
                <c:pt idx="6">
                  <c:v>130697.50281802021</c:v>
                </c:pt>
                <c:pt idx="7">
                  <c:v>136107.62423926668</c:v>
                </c:pt>
                <c:pt idx="8">
                  <c:v>140728.98813380091</c:v>
                </c:pt>
                <c:pt idx="9">
                  <c:v>134094.25425914981</c:v>
                </c:pt>
                <c:pt idx="10">
                  <c:v>101896.53499146702</c:v>
                </c:pt>
                <c:pt idx="11">
                  <c:v>33600.978003344972</c:v>
                </c:pt>
              </c:numCache>
            </c:numRef>
          </c:val>
          <c:extLst>
            <c:ext xmlns:c16="http://schemas.microsoft.com/office/drawing/2014/chart" uri="{C3380CC4-5D6E-409C-BE32-E72D297353CC}">
              <c16:uniqueId val="{00000000-4A01-48D4-8765-7095A84D6E2D}"/>
            </c:ext>
          </c:extLst>
        </c:ser>
        <c:dLbls>
          <c:showLegendKey val="0"/>
          <c:showVal val="0"/>
          <c:showCatName val="0"/>
          <c:showSerName val="0"/>
          <c:showPercent val="0"/>
          <c:showBubbleSize val="0"/>
        </c:dLbls>
        <c:gapWidth val="150"/>
        <c:axId val="1000086992"/>
        <c:axId val="1000085024"/>
      </c:barChart>
      <c:lineChart>
        <c:grouping val="standard"/>
        <c:varyColors val="0"/>
        <c:ser>
          <c:idx val="1"/>
          <c:order val="1"/>
          <c:tx>
            <c:strRef>
              <c:f>'K:\Dropbox\Box Sync\INT_Orion Mining Working Folders\2 Feasibility Studies\16 Financial Evaluation\5 Financial Models\BFS_Fraser McGill and Endeavour\Latest\Version 8\[20190621_ORN DFS 200ktpm_V3.8.3ws.xlsm]Graphs'!$B$185</c:f>
              <c:strCache>
                <c:ptCount val="1"/>
                <c:pt idx="0">
                  <c:v>Cumulative Cash Flow</c:v>
                </c:pt>
              </c:strCache>
            </c:strRef>
          </c:tx>
          <c:spPr>
            <a:ln w="28575" cap="rnd">
              <a:solidFill>
                <a:sysClr val="windowText" lastClr="000000"/>
              </a:solidFill>
              <a:round/>
            </a:ln>
            <a:effectLst/>
          </c:spPr>
          <c:marker>
            <c:symbol val="none"/>
          </c:marker>
          <c:cat>
            <c:strRef>
              <c:f>[1]Graphs!$E$165:$P$165</c:f>
              <c:strCache>
                <c:ptCount val="12"/>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strCache>
            </c:strRef>
          </c:cat>
          <c:val>
            <c:numRef>
              <c:f>[1]Graphs!$E$185:$P$185</c:f>
              <c:numCache>
                <c:formatCode>General</c:formatCode>
                <c:ptCount val="12"/>
                <c:pt idx="0">
                  <c:v>-27385.104692975838</c:v>
                </c:pt>
                <c:pt idx="1">
                  <c:v>-188824.03791926641</c:v>
                </c:pt>
                <c:pt idx="2">
                  <c:v>-373643.67085786269</c:v>
                </c:pt>
                <c:pt idx="3">
                  <c:v>-202394.8726262415</c:v>
                </c:pt>
                <c:pt idx="4">
                  <c:v>-8171.3730784536747</c:v>
                </c:pt>
                <c:pt idx="5">
                  <c:v>143533.17193277742</c:v>
                </c:pt>
                <c:pt idx="6">
                  <c:v>274230.67475079763</c:v>
                </c:pt>
                <c:pt idx="7">
                  <c:v>410338.2989900643</c:v>
                </c:pt>
                <c:pt idx="8">
                  <c:v>551067.28712386522</c:v>
                </c:pt>
                <c:pt idx="9">
                  <c:v>685161.54138301499</c:v>
                </c:pt>
                <c:pt idx="10">
                  <c:v>787058.07637448201</c:v>
                </c:pt>
                <c:pt idx="11">
                  <c:v>820659.05437782698</c:v>
                </c:pt>
              </c:numCache>
            </c:numRef>
          </c:val>
          <c:smooth val="0"/>
          <c:extLst>
            <c:ext xmlns:c16="http://schemas.microsoft.com/office/drawing/2014/chart" uri="{C3380CC4-5D6E-409C-BE32-E72D297353CC}">
              <c16:uniqueId val="{00000001-4A01-48D4-8765-7095A84D6E2D}"/>
            </c:ext>
          </c:extLst>
        </c:ser>
        <c:dLbls>
          <c:showLegendKey val="0"/>
          <c:showVal val="0"/>
          <c:showCatName val="0"/>
          <c:showSerName val="0"/>
          <c:showPercent val="0"/>
          <c:showBubbleSize val="0"/>
        </c:dLbls>
        <c:marker val="1"/>
        <c:smooth val="0"/>
        <c:axId val="723096232"/>
        <c:axId val="352612664"/>
      </c:lineChart>
      <c:catAx>
        <c:axId val="10000869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000085024"/>
        <c:crosses val="autoZero"/>
        <c:auto val="1"/>
        <c:lblAlgn val="ctr"/>
        <c:lblOffset val="100"/>
        <c:noMultiLvlLbl val="0"/>
      </c:catAx>
      <c:valAx>
        <c:axId val="1000085024"/>
        <c:scaling>
          <c:orientation val="minMax"/>
          <c:max val="900000"/>
          <c:min val="-500000"/>
        </c:scaling>
        <c:delete val="0"/>
        <c:axPos val="l"/>
        <c:title>
          <c:tx>
            <c:strRef>
              <c:f>'K:\Dropbox\Box Sync\INT_Orion Mining Working Folders\2 Feasibility Studies\16 Financial Evaluation\5 Financial Models\BFS_Fraser McGill and Endeavour\Latest\Version 8\[20190621_ORN DFS 200ktpm_V3.8.3ws.xlsm]Graphs'!$B$293</c:f>
              <c:strCache>
                <c:ptCount val="1"/>
                <c:pt idx="0">
                  <c:v>Net Real Cash Flow (AUD'm)</c:v>
                </c:pt>
              </c:strCache>
            </c:strRef>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Century Gothic" panose="020B0502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000086992"/>
        <c:crosses val="autoZero"/>
        <c:crossBetween val="between"/>
        <c:dispUnits>
          <c:builtInUnit val="thousands"/>
        </c:dispUnits>
      </c:valAx>
      <c:valAx>
        <c:axId val="352612664"/>
        <c:scaling>
          <c:orientation val="minMax"/>
          <c:min val="-500000"/>
        </c:scaling>
        <c:delete val="0"/>
        <c:axPos val="r"/>
        <c:title>
          <c:tx>
            <c:strRef>
              <c:f>'K:\Dropbox\Box Sync\INT_Orion Mining Working Folders\2 Feasibility Studies\16 Financial Evaluation\5 Financial Models\BFS_Fraser McGill and Endeavour\Latest\Version 8\[20190621_ORN DFS 200ktpm_V3.8.3ws.xlsm]Graphs'!$B$294</c:f>
              <c:strCache>
                <c:ptCount val="1"/>
                <c:pt idx="0">
                  <c:v>Cumulative Cash Flow (AUD'm)</c:v>
                </c:pt>
              </c:strCache>
            </c:strRef>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Century Gothic" panose="020B050202020202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723096232"/>
        <c:crosses val="max"/>
        <c:crossBetween val="between"/>
        <c:dispUnits>
          <c:builtInUnit val="thousands"/>
        </c:dispUnits>
      </c:valAx>
      <c:catAx>
        <c:axId val="723096232"/>
        <c:scaling>
          <c:orientation val="minMax"/>
        </c:scaling>
        <c:delete val="1"/>
        <c:axPos val="b"/>
        <c:numFmt formatCode="General" sourceLinked="1"/>
        <c:majorTickMark val="out"/>
        <c:minorTickMark val="none"/>
        <c:tickLblPos val="nextTo"/>
        <c:crossAx val="352612664"/>
        <c:crosses val="autoZero"/>
        <c:auto val="1"/>
        <c:lblAlgn val="ctr"/>
        <c:lblOffset val="100"/>
        <c:noMultiLvlLbl val="0"/>
      </c:catAx>
      <c:spPr>
        <a:noFill/>
        <a:ln>
          <a:noFill/>
        </a:ln>
        <a:effectLst/>
      </c:spPr>
    </c:plotArea>
    <c:legend>
      <c:legendPos val="b"/>
      <c:layout>
        <c:manualLayout>
          <c:xMode val="edge"/>
          <c:yMode val="edge"/>
          <c:x val="0.21302905499292715"/>
          <c:y val="0.93172995990574714"/>
          <c:w val="0.54850452119558191"/>
          <c:h val="5.7965189620067463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0533624576471"/>
          <c:y val="4.8458023744657297E-2"/>
          <c:w val="0.7162692618297658"/>
          <c:h val="0.66239921536169644"/>
        </c:manualLayout>
      </c:layout>
      <c:barChart>
        <c:barDir val="col"/>
        <c:grouping val="clustered"/>
        <c:varyColors val="0"/>
        <c:ser>
          <c:idx val="0"/>
          <c:order val="0"/>
          <c:tx>
            <c:strRef>
              <c:f>'K:\Dropbox\Box Sync\INT_Orion Mining Working Folders\2 Feasibility Studies\16 Financial Evaluation\5 Financial Models\BFS_Fraser McGill and Endeavour\Latest\Version 8\[20190621_ORN DFS 200ktpm_V3.8.3ws.xlsm]Graphs'!$B$184</c:f>
              <c:strCache>
                <c:ptCount val="1"/>
                <c:pt idx="0">
                  <c:v>Net Cash Flow After Tax</c:v>
                </c:pt>
              </c:strCache>
            </c:strRef>
          </c:tx>
          <c:spPr>
            <a:solidFill>
              <a:srgbClr val="F09832"/>
            </a:solidFill>
            <a:ln>
              <a:noFill/>
            </a:ln>
            <a:effectLst/>
          </c:spPr>
          <c:invertIfNegative val="0"/>
          <c:cat>
            <c:strRef>
              <c:f>[1]Graphs!$E$165:$P$165</c:f>
              <c:strCache>
                <c:ptCount val="12"/>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strCache>
            </c:strRef>
          </c:cat>
          <c:val>
            <c:numRef>
              <c:f>[1]Graphs!$E$184:$P$184</c:f>
              <c:numCache>
                <c:formatCode>General</c:formatCode>
                <c:ptCount val="12"/>
                <c:pt idx="0">
                  <c:v>-27385.104692975838</c:v>
                </c:pt>
                <c:pt idx="1">
                  <c:v>-161438.93322629057</c:v>
                </c:pt>
                <c:pt idx="2">
                  <c:v>-184819.63293859627</c:v>
                </c:pt>
                <c:pt idx="3">
                  <c:v>171248.79823162119</c:v>
                </c:pt>
                <c:pt idx="4">
                  <c:v>194223.49954778783</c:v>
                </c:pt>
                <c:pt idx="5">
                  <c:v>151704.54501123109</c:v>
                </c:pt>
                <c:pt idx="6">
                  <c:v>130697.50281802021</c:v>
                </c:pt>
                <c:pt idx="7">
                  <c:v>136107.62423926668</c:v>
                </c:pt>
                <c:pt idx="8">
                  <c:v>140728.98813380091</c:v>
                </c:pt>
                <c:pt idx="9">
                  <c:v>134094.25425914981</c:v>
                </c:pt>
                <c:pt idx="10">
                  <c:v>101896.53499146702</c:v>
                </c:pt>
                <c:pt idx="11">
                  <c:v>33600.978003344972</c:v>
                </c:pt>
              </c:numCache>
            </c:numRef>
          </c:val>
          <c:extLst>
            <c:ext xmlns:c16="http://schemas.microsoft.com/office/drawing/2014/chart" uri="{C3380CC4-5D6E-409C-BE32-E72D297353CC}">
              <c16:uniqueId val="{00000000-5DA4-47C5-8882-4CC45AD72C7D}"/>
            </c:ext>
          </c:extLst>
        </c:ser>
        <c:dLbls>
          <c:showLegendKey val="0"/>
          <c:showVal val="0"/>
          <c:showCatName val="0"/>
          <c:showSerName val="0"/>
          <c:showPercent val="0"/>
          <c:showBubbleSize val="0"/>
        </c:dLbls>
        <c:gapWidth val="150"/>
        <c:axId val="1000086992"/>
        <c:axId val="1000085024"/>
      </c:barChart>
      <c:lineChart>
        <c:grouping val="standard"/>
        <c:varyColors val="0"/>
        <c:ser>
          <c:idx val="1"/>
          <c:order val="1"/>
          <c:tx>
            <c:strRef>
              <c:f>'K:\Dropbox\Box Sync\INT_Orion Mining Working Folders\2 Feasibility Studies\16 Financial Evaluation\5 Financial Models\BFS_Fraser McGill and Endeavour\Latest\Version 8\[20190621_ORN DFS 200ktpm_V3.8.3ws.xlsm]Graphs'!$B$185</c:f>
              <c:strCache>
                <c:ptCount val="1"/>
                <c:pt idx="0">
                  <c:v>Cumulative Cash Flow</c:v>
                </c:pt>
              </c:strCache>
            </c:strRef>
          </c:tx>
          <c:spPr>
            <a:ln w="28575" cap="rnd">
              <a:solidFill>
                <a:sysClr val="windowText" lastClr="000000"/>
              </a:solidFill>
              <a:round/>
            </a:ln>
            <a:effectLst/>
          </c:spPr>
          <c:marker>
            <c:symbol val="none"/>
          </c:marker>
          <c:cat>
            <c:strRef>
              <c:f>[1]Graphs!$E$165:$P$165</c:f>
              <c:strCache>
                <c:ptCount val="12"/>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strCache>
            </c:strRef>
          </c:cat>
          <c:val>
            <c:numRef>
              <c:f>[1]Graphs!$E$185:$P$185</c:f>
              <c:numCache>
                <c:formatCode>General</c:formatCode>
                <c:ptCount val="12"/>
                <c:pt idx="0">
                  <c:v>-27385.104692975838</c:v>
                </c:pt>
                <c:pt idx="1">
                  <c:v>-188824.03791926641</c:v>
                </c:pt>
                <c:pt idx="2">
                  <c:v>-373643.67085786269</c:v>
                </c:pt>
                <c:pt idx="3">
                  <c:v>-202394.8726262415</c:v>
                </c:pt>
                <c:pt idx="4">
                  <c:v>-8171.3730784536747</c:v>
                </c:pt>
                <c:pt idx="5">
                  <c:v>143533.17193277742</c:v>
                </c:pt>
                <c:pt idx="6">
                  <c:v>274230.67475079763</c:v>
                </c:pt>
                <c:pt idx="7">
                  <c:v>410338.2989900643</c:v>
                </c:pt>
                <c:pt idx="8">
                  <c:v>551067.28712386522</c:v>
                </c:pt>
                <c:pt idx="9">
                  <c:v>685161.54138301499</c:v>
                </c:pt>
                <c:pt idx="10">
                  <c:v>787058.07637448201</c:v>
                </c:pt>
                <c:pt idx="11">
                  <c:v>820659.05437782698</c:v>
                </c:pt>
              </c:numCache>
            </c:numRef>
          </c:val>
          <c:smooth val="0"/>
          <c:extLst>
            <c:ext xmlns:c16="http://schemas.microsoft.com/office/drawing/2014/chart" uri="{C3380CC4-5D6E-409C-BE32-E72D297353CC}">
              <c16:uniqueId val="{00000001-5DA4-47C5-8882-4CC45AD72C7D}"/>
            </c:ext>
          </c:extLst>
        </c:ser>
        <c:dLbls>
          <c:showLegendKey val="0"/>
          <c:showVal val="0"/>
          <c:showCatName val="0"/>
          <c:showSerName val="0"/>
          <c:showPercent val="0"/>
          <c:showBubbleSize val="0"/>
        </c:dLbls>
        <c:marker val="1"/>
        <c:smooth val="0"/>
        <c:axId val="723096232"/>
        <c:axId val="352612664"/>
      </c:lineChart>
      <c:catAx>
        <c:axId val="10000869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000085024"/>
        <c:crosses val="autoZero"/>
        <c:auto val="1"/>
        <c:lblAlgn val="ctr"/>
        <c:lblOffset val="100"/>
        <c:noMultiLvlLbl val="0"/>
      </c:catAx>
      <c:valAx>
        <c:axId val="1000085024"/>
        <c:scaling>
          <c:orientation val="minMax"/>
          <c:max val="900000"/>
          <c:min val="-500000"/>
        </c:scaling>
        <c:delete val="0"/>
        <c:axPos val="l"/>
        <c:title>
          <c:tx>
            <c:strRef>
              <c:f>'K:\Dropbox\Box Sync\INT_Orion Mining Working Folders\2 Feasibility Studies\16 Financial Evaluation\5 Financial Models\BFS_Fraser McGill and Endeavour\Latest\Version 8\[20190621_ORN DFS 200ktpm_V3.8.3ws.xlsm]Graphs'!$B$293</c:f>
              <c:strCache>
                <c:ptCount val="1"/>
                <c:pt idx="0">
                  <c:v>Net Real Cash Flow (AUD'm)</c:v>
                </c:pt>
              </c:strCache>
            </c:strRef>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Century Gothic" panose="020B0502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000086992"/>
        <c:crosses val="autoZero"/>
        <c:crossBetween val="between"/>
        <c:dispUnits>
          <c:builtInUnit val="thousands"/>
        </c:dispUnits>
      </c:valAx>
      <c:valAx>
        <c:axId val="352612664"/>
        <c:scaling>
          <c:orientation val="minMax"/>
          <c:min val="-500000"/>
        </c:scaling>
        <c:delete val="0"/>
        <c:axPos val="r"/>
        <c:title>
          <c:tx>
            <c:strRef>
              <c:f>'K:\Dropbox\Box Sync\INT_Orion Mining Working Folders\2 Feasibility Studies\16 Financial Evaluation\5 Financial Models\BFS_Fraser McGill and Endeavour\Latest\Version 8\[20190621_ORN DFS 200ktpm_V3.8.3ws.xlsm]Graphs'!$B$294</c:f>
              <c:strCache>
                <c:ptCount val="1"/>
                <c:pt idx="0">
                  <c:v>Cumulative Cash Flow (AUD'm)</c:v>
                </c:pt>
              </c:strCache>
            </c:strRef>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Century Gothic" panose="020B050202020202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723096232"/>
        <c:crosses val="max"/>
        <c:crossBetween val="between"/>
        <c:dispUnits>
          <c:builtInUnit val="thousands"/>
        </c:dispUnits>
      </c:valAx>
      <c:catAx>
        <c:axId val="723096232"/>
        <c:scaling>
          <c:orientation val="minMax"/>
        </c:scaling>
        <c:delete val="1"/>
        <c:axPos val="b"/>
        <c:numFmt formatCode="General" sourceLinked="1"/>
        <c:majorTickMark val="out"/>
        <c:minorTickMark val="none"/>
        <c:tickLblPos val="nextTo"/>
        <c:crossAx val="352612664"/>
        <c:crosses val="autoZero"/>
        <c:auto val="1"/>
        <c:lblAlgn val="ctr"/>
        <c:lblOffset val="100"/>
        <c:noMultiLvlLbl val="0"/>
      </c:catAx>
      <c:spPr>
        <a:noFill/>
        <a:ln>
          <a:noFill/>
        </a:ln>
        <a:effectLst/>
      </c:spPr>
    </c:plotArea>
    <c:legend>
      <c:legendPos val="b"/>
      <c:layout>
        <c:manualLayout>
          <c:xMode val="edge"/>
          <c:yMode val="edge"/>
          <c:x val="0.21302905499292715"/>
          <c:y val="0.93172995990574714"/>
          <c:w val="0.54850452119558191"/>
          <c:h val="5.7965189620067463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64700-1482-C147-B3B8-E98CE96FB7A9}" type="doc">
      <dgm:prSet loTypeId="urn:microsoft.com/office/officeart/2005/8/layout/chevron1" loCatId="" qsTypeId="urn:microsoft.com/office/officeart/2005/8/quickstyle/simple1" qsCatId="simple" csTypeId="urn:microsoft.com/office/officeart/2005/8/colors/colorful1" csCatId="colorful" phldr="1"/>
      <dgm:spPr/>
    </dgm:pt>
    <dgm:pt modelId="{DFFE7BC4-5A02-D44D-A086-06C28803B795}">
      <dgm:prSet phldrT="[Text]" custT="1"/>
      <dgm:spPr>
        <a:solidFill>
          <a:schemeClr val="accent1">
            <a:lumMod val="40000"/>
            <a:lumOff val="60000"/>
          </a:schemeClr>
        </a:solidFill>
      </dgm:spPr>
      <dgm:t>
        <a:bodyPr/>
        <a:lstStyle/>
        <a:p>
          <a:pPr algn="ctr"/>
          <a:r>
            <a:rPr lang="en-US" sz="1400" b="1" dirty="0">
              <a:solidFill>
                <a:sysClr val="windowText" lastClr="000000"/>
              </a:solidFill>
              <a:latin typeface="Century Gothic" panose="020B0502020202020204" pitchFamily="34" charset="0"/>
            </a:rPr>
            <a:t>Benchmark Globally</a:t>
          </a:r>
        </a:p>
      </dgm:t>
    </dgm:pt>
    <dgm:pt modelId="{C58592FC-3426-144B-935E-79CA84CE1F31}" type="parTrans" cxnId="{9AFD1DD4-34C0-9D4F-A23E-63C5328A4494}">
      <dgm:prSet/>
      <dgm:spPr/>
      <dgm:t>
        <a:bodyPr/>
        <a:lstStyle/>
        <a:p>
          <a:pPr algn="ctr"/>
          <a:endParaRPr lang="en-US" sz="1400">
            <a:solidFill>
              <a:schemeClr val="tx1"/>
            </a:solidFill>
            <a:latin typeface="+mn-lt"/>
          </a:endParaRPr>
        </a:p>
      </dgm:t>
    </dgm:pt>
    <dgm:pt modelId="{FA80520F-18B6-8646-B1BE-C0E61ADFDEA3}" type="sibTrans" cxnId="{9AFD1DD4-34C0-9D4F-A23E-63C5328A4494}">
      <dgm:prSet/>
      <dgm:spPr/>
      <dgm:t>
        <a:bodyPr/>
        <a:lstStyle/>
        <a:p>
          <a:pPr algn="ctr"/>
          <a:endParaRPr lang="en-US" sz="1400">
            <a:solidFill>
              <a:schemeClr val="tx1"/>
            </a:solidFill>
            <a:latin typeface="+mn-lt"/>
          </a:endParaRPr>
        </a:p>
      </dgm:t>
    </dgm:pt>
    <dgm:pt modelId="{C4DE7BB1-5B6A-9847-86A3-D967530C5CA8}">
      <dgm:prSet phldrT="[Text]" custT="1"/>
      <dgm:spPr>
        <a:solidFill>
          <a:schemeClr val="tx2"/>
        </a:solidFill>
      </dgm:spPr>
      <dgm:t>
        <a:bodyPr/>
        <a:lstStyle/>
        <a:p>
          <a:pPr algn="ctr"/>
          <a:r>
            <a:rPr lang="en-US" sz="1400" b="1" dirty="0">
              <a:latin typeface="Century Gothic" panose="020B0502020202020204" pitchFamily="34" charset="0"/>
            </a:rPr>
            <a:t>Implement </a:t>
          </a:r>
          <a:br>
            <a:rPr lang="en-US" sz="1400" b="1" dirty="0">
              <a:latin typeface="Century Gothic" panose="020B0502020202020204" pitchFamily="34" charset="0"/>
            </a:rPr>
          </a:br>
          <a:r>
            <a:rPr lang="en-US" sz="1400" b="1" dirty="0">
              <a:latin typeface="Century Gothic" panose="020B0502020202020204" pitchFamily="34" charset="0"/>
            </a:rPr>
            <a:t>Enablers</a:t>
          </a:r>
        </a:p>
      </dgm:t>
    </dgm:pt>
    <dgm:pt modelId="{718C40DD-6FE1-5B4D-88C3-84A917780576}" type="parTrans" cxnId="{CA29D256-533D-4243-8185-DFD2F9C92675}">
      <dgm:prSet/>
      <dgm:spPr/>
      <dgm:t>
        <a:bodyPr/>
        <a:lstStyle/>
        <a:p>
          <a:pPr algn="ctr"/>
          <a:endParaRPr lang="en-US" sz="1400">
            <a:solidFill>
              <a:schemeClr val="tx1"/>
            </a:solidFill>
            <a:latin typeface="+mn-lt"/>
          </a:endParaRPr>
        </a:p>
      </dgm:t>
    </dgm:pt>
    <dgm:pt modelId="{14B84109-4AB7-5B4A-8CA8-403F185DC1A8}" type="sibTrans" cxnId="{CA29D256-533D-4243-8185-DFD2F9C92675}">
      <dgm:prSet/>
      <dgm:spPr/>
      <dgm:t>
        <a:bodyPr/>
        <a:lstStyle/>
        <a:p>
          <a:pPr algn="ctr"/>
          <a:endParaRPr lang="en-US" sz="1400">
            <a:solidFill>
              <a:schemeClr val="tx1"/>
            </a:solidFill>
            <a:latin typeface="+mn-lt"/>
          </a:endParaRPr>
        </a:p>
      </dgm:t>
    </dgm:pt>
    <dgm:pt modelId="{09231B98-542C-4C49-9413-90EC56CCB7C1}">
      <dgm:prSet phldrT="[Text]" custT="1"/>
      <dgm:spPr>
        <a:solidFill>
          <a:schemeClr val="accent2"/>
        </a:solidFill>
      </dgm:spPr>
      <dgm:t>
        <a:bodyPr/>
        <a:lstStyle/>
        <a:p>
          <a:pPr algn="ctr"/>
          <a:r>
            <a:rPr lang="en-US" sz="1400" b="1" dirty="0">
              <a:latin typeface="Century Gothic" panose="020B0502020202020204" pitchFamily="34" charset="0"/>
            </a:rPr>
            <a:t>Be Fast </a:t>
          </a:r>
          <a:br>
            <a:rPr lang="en-US" sz="1400" b="1" dirty="0">
              <a:latin typeface="Century Gothic" panose="020B0502020202020204" pitchFamily="34" charset="0"/>
            </a:rPr>
          </a:br>
          <a:r>
            <a:rPr lang="en-US" sz="1400" b="1" dirty="0">
              <a:latin typeface="Century Gothic" panose="020B0502020202020204" pitchFamily="34" charset="0"/>
            </a:rPr>
            <a:t>Followers</a:t>
          </a:r>
        </a:p>
      </dgm:t>
    </dgm:pt>
    <dgm:pt modelId="{7216F1E8-41B0-444E-B774-00BE29CA163D}" type="parTrans" cxnId="{E958EFB3-C1F7-694A-8045-824BCB51DCA9}">
      <dgm:prSet/>
      <dgm:spPr/>
      <dgm:t>
        <a:bodyPr/>
        <a:lstStyle/>
        <a:p>
          <a:pPr algn="ctr"/>
          <a:endParaRPr lang="en-US" sz="1400">
            <a:solidFill>
              <a:schemeClr val="tx1"/>
            </a:solidFill>
            <a:latin typeface="+mn-lt"/>
          </a:endParaRPr>
        </a:p>
      </dgm:t>
    </dgm:pt>
    <dgm:pt modelId="{38126FA6-CB3A-9843-8A5F-218A14601203}" type="sibTrans" cxnId="{E958EFB3-C1F7-694A-8045-824BCB51DCA9}">
      <dgm:prSet/>
      <dgm:spPr/>
      <dgm:t>
        <a:bodyPr/>
        <a:lstStyle/>
        <a:p>
          <a:pPr algn="ctr"/>
          <a:endParaRPr lang="en-US" sz="1400">
            <a:solidFill>
              <a:schemeClr val="tx1"/>
            </a:solidFill>
            <a:latin typeface="+mn-lt"/>
          </a:endParaRPr>
        </a:p>
      </dgm:t>
    </dgm:pt>
    <dgm:pt modelId="{DFF5FADF-5694-444F-9F0B-91B28E971E57}">
      <dgm:prSet phldrT="[Text]" custT="1"/>
      <dgm:spPr>
        <a:solidFill>
          <a:srgbClr val="F09832"/>
        </a:solidFill>
      </dgm:spPr>
      <dgm:t>
        <a:bodyPr/>
        <a:lstStyle/>
        <a:p>
          <a:pPr algn="ctr"/>
          <a:r>
            <a:rPr lang="en-US" sz="1400" b="1" dirty="0">
              <a:latin typeface="Century Gothic" panose="020B0502020202020204" pitchFamily="34" charset="0"/>
            </a:rPr>
            <a:t>Always Make Commercial Sense</a:t>
          </a:r>
        </a:p>
      </dgm:t>
    </dgm:pt>
    <dgm:pt modelId="{C315D5D6-BA8E-F741-B6CF-50EED3304230}" type="parTrans" cxnId="{DF050DF8-E954-EE4D-A569-8D8BEFAE4FD1}">
      <dgm:prSet/>
      <dgm:spPr/>
      <dgm:t>
        <a:bodyPr/>
        <a:lstStyle/>
        <a:p>
          <a:pPr algn="ctr"/>
          <a:endParaRPr lang="en-US" sz="1400">
            <a:solidFill>
              <a:schemeClr val="tx1"/>
            </a:solidFill>
            <a:latin typeface="+mn-lt"/>
          </a:endParaRPr>
        </a:p>
      </dgm:t>
    </dgm:pt>
    <dgm:pt modelId="{480DD78F-ECA6-2846-BD9A-41045495BA1F}" type="sibTrans" cxnId="{DF050DF8-E954-EE4D-A569-8D8BEFAE4FD1}">
      <dgm:prSet/>
      <dgm:spPr/>
      <dgm:t>
        <a:bodyPr/>
        <a:lstStyle/>
        <a:p>
          <a:pPr algn="ctr"/>
          <a:endParaRPr lang="en-US" sz="1400">
            <a:solidFill>
              <a:schemeClr val="tx1"/>
            </a:solidFill>
            <a:latin typeface="+mn-lt"/>
          </a:endParaRPr>
        </a:p>
      </dgm:t>
    </dgm:pt>
    <dgm:pt modelId="{161191FC-1B1E-7E4C-8B56-C44C9CF270F7}" type="pres">
      <dgm:prSet presAssocID="{5EC64700-1482-C147-B3B8-E98CE96FB7A9}" presName="Name0" presStyleCnt="0">
        <dgm:presLayoutVars>
          <dgm:dir/>
          <dgm:animLvl val="lvl"/>
          <dgm:resizeHandles val="exact"/>
        </dgm:presLayoutVars>
      </dgm:prSet>
      <dgm:spPr/>
    </dgm:pt>
    <dgm:pt modelId="{99263DF5-9353-4F70-8DF1-E0C7ECCF71F9}" type="pres">
      <dgm:prSet presAssocID="{DFFE7BC4-5A02-D44D-A086-06C28803B795}" presName="parTxOnly" presStyleLbl="node1" presStyleIdx="0" presStyleCnt="4">
        <dgm:presLayoutVars>
          <dgm:chMax val="0"/>
          <dgm:chPref val="0"/>
          <dgm:bulletEnabled val="1"/>
        </dgm:presLayoutVars>
      </dgm:prSet>
      <dgm:spPr/>
    </dgm:pt>
    <dgm:pt modelId="{12A23DA8-129B-4D06-B1AF-8CEC67FD92A7}" type="pres">
      <dgm:prSet presAssocID="{FA80520F-18B6-8646-B1BE-C0E61ADFDEA3}" presName="parTxOnlySpace" presStyleCnt="0"/>
      <dgm:spPr/>
    </dgm:pt>
    <dgm:pt modelId="{5439C8AF-1207-4BD4-ABBE-B542D18AD545}" type="pres">
      <dgm:prSet presAssocID="{C4DE7BB1-5B6A-9847-86A3-D967530C5CA8}" presName="parTxOnly" presStyleLbl="node1" presStyleIdx="1" presStyleCnt="4">
        <dgm:presLayoutVars>
          <dgm:chMax val="0"/>
          <dgm:chPref val="0"/>
          <dgm:bulletEnabled val="1"/>
        </dgm:presLayoutVars>
      </dgm:prSet>
      <dgm:spPr/>
    </dgm:pt>
    <dgm:pt modelId="{9B52252C-E251-4BAC-8428-9EF9AB8DD5D9}" type="pres">
      <dgm:prSet presAssocID="{14B84109-4AB7-5B4A-8CA8-403F185DC1A8}" presName="parTxOnlySpace" presStyleCnt="0"/>
      <dgm:spPr/>
    </dgm:pt>
    <dgm:pt modelId="{BC658348-367B-4AF1-B5C4-DDCA50622F26}" type="pres">
      <dgm:prSet presAssocID="{09231B98-542C-4C49-9413-90EC56CCB7C1}" presName="parTxOnly" presStyleLbl="node1" presStyleIdx="2" presStyleCnt="4">
        <dgm:presLayoutVars>
          <dgm:chMax val="0"/>
          <dgm:chPref val="0"/>
          <dgm:bulletEnabled val="1"/>
        </dgm:presLayoutVars>
      </dgm:prSet>
      <dgm:spPr/>
    </dgm:pt>
    <dgm:pt modelId="{A5D57334-AB6C-4829-943A-02AF5822CD9B}" type="pres">
      <dgm:prSet presAssocID="{38126FA6-CB3A-9843-8A5F-218A14601203}" presName="parTxOnlySpace" presStyleCnt="0"/>
      <dgm:spPr/>
    </dgm:pt>
    <dgm:pt modelId="{19D36FA1-B66E-4716-8111-7DE24249568B}" type="pres">
      <dgm:prSet presAssocID="{DFF5FADF-5694-444F-9F0B-91B28E971E57}" presName="parTxOnly" presStyleLbl="node1" presStyleIdx="3" presStyleCnt="4">
        <dgm:presLayoutVars>
          <dgm:chMax val="0"/>
          <dgm:chPref val="0"/>
          <dgm:bulletEnabled val="1"/>
        </dgm:presLayoutVars>
      </dgm:prSet>
      <dgm:spPr/>
    </dgm:pt>
  </dgm:ptLst>
  <dgm:cxnLst>
    <dgm:cxn modelId="{A101FD2D-BA8F-E244-AFEE-F71751BA8427}" type="presOf" srcId="{5EC64700-1482-C147-B3B8-E98CE96FB7A9}" destId="{161191FC-1B1E-7E4C-8B56-C44C9CF270F7}" srcOrd="0" destOrd="0" presId="urn:microsoft.com/office/officeart/2005/8/layout/chevron1"/>
    <dgm:cxn modelId="{9459143B-DBA6-4549-83B4-A112CF5B7965}" type="presOf" srcId="{DFF5FADF-5694-444F-9F0B-91B28E971E57}" destId="{19D36FA1-B66E-4716-8111-7DE24249568B}" srcOrd="0" destOrd="0" presId="urn:microsoft.com/office/officeart/2005/8/layout/chevron1"/>
    <dgm:cxn modelId="{F19C8176-3AE7-4FC4-9555-A84A3B15452A}" type="presOf" srcId="{09231B98-542C-4C49-9413-90EC56CCB7C1}" destId="{BC658348-367B-4AF1-B5C4-DDCA50622F26}" srcOrd="0" destOrd="0" presId="urn:microsoft.com/office/officeart/2005/8/layout/chevron1"/>
    <dgm:cxn modelId="{CA29D256-533D-4243-8185-DFD2F9C92675}" srcId="{5EC64700-1482-C147-B3B8-E98CE96FB7A9}" destId="{C4DE7BB1-5B6A-9847-86A3-D967530C5CA8}" srcOrd="1" destOrd="0" parTransId="{718C40DD-6FE1-5B4D-88C3-84A917780576}" sibTransId="{14B84109-4AB7-5B4A-8CA8-403F185DC1A8}"/>
    <dgm:cxn modelId="{E958EFB3-C1F7-694A-8045-824BCB51DCA9}" srcId="{5EC64700-1482-C147-B3B8-E98CE96FB7A9}" destId="{09231B98-542C-4C49-9413-90EC56CCB7C1}" srcOrd="2" destOrd="0" parTransId="{7216F1E8-41B0-444E-B774-00BE29CA163D}" sibTransId="{38126FA6-CB3A-9843-8A5F-218A14601203}"/>
    <dgm:cxn modelId="{38136CCC-BCB5-4883-BCEB-1E79DCE82195}" type="presOf" srcId="{C4DE7BB1-5B6A-9847-86A3-D967530C5CA8}" destId="{5439C8AF-1207-4BD4-ABBE-B542D18AD545}" srcOrd="0" destOrd="0" presId="urn:microsoft.com/office/officeart/2005/8/layout/chevron1"/>
    <dgm:cxn modelId="{9AFD1DD4-34C0-9D4F-A23E-63C5328A4494}" srcId="{5EC64700-1482-C147-B3B8-E98CE96FB7A9}" destId="{DFFE7BC4-5A02-D44D-A086-06C28803B795}" srcOrd="0" destOrd="0" parTransId="{C58592FC-3426-144B-935E-79CA84CE1F31}" sibTransId="{FA80520F-18B6-8646-B1BE-C0E61ADFDEA3}"/>
    <dgm:cxn modelId="{AF204AF2-7F1D-4F43-932F-2C7CC722C430}" type="presOf" srcId="{DFFE7BC4-5A02-D44D-A086-06C28803B795}" destId="{99263DF5-9353-4F70-8DF1-E0C7ECCF71F9}" srcOrd="0" destOrd="0" presId="urn:microsoft.com/office/officeart/2005/8/layout/chevron1"/>
    <dgm:cxn modelId="{DF050DF8-E954-EE4D-A569-8D8BEFAE4FD1}" srcId="{5EC64700-1482-C147-B3B8-E98CE96FB7A9}" destId="{DFF5FADF-5694-444F-9F0B-91B28E971E57}" srcOrd="3" destOrd="0" parTransId="{C315D5D6-BA8E-F741-B6CF-50EED3304230}" sibTransId="{480DD78F-ECA6-2846-BD9A-41045495BA1F}"/>
    <dgm:cxn modelId="{FFBCA5B6-88EB-4C1B-9D09-D9EFC5B9D501}" type="presParOf" srcId="{161191FC-1B1E-7E4C-8B56-C44C9CF270F7}" destId="{99263DF5-9353-4F70-8DF1-E0C7ECCF71F9}" srcOrd="0" destOrd="0" presId="urn:microsoft.com/office/officeart/2005/8/layout/chevron1"/>
    <dgm:cxn modelId="{A8F9E6B0-F6EC-4FF1-8795-D626FBF2EA05}" type="presParOf" srcId="{161191FC-1B1E-7E4C-8B56-C44C9CF270F7}" destId="{12A23DA8-129B-4D06-B1AF-8CEC67FD92A7}" srcOrd="1" destOrd="0" presId="urn:microsoft.com/office/officeart/2005/8/layout/chevron1"/>
    <dgm:cxn modelId="{761D9301-95F8-4F55-AB7E-1BCE54D20EB4}" type="presParOf" srcId="{161191FC-1B1E-7E4C-8B56-C44C9CF270F7}" destId="{5439C8AF-1207-4BD4-ABBE-B542D18AD545}" srcOrd="2" destOrd="0" presId="urn:microsoft.com/office/officeart/2005/8/layout/chevron1"/>
    <dgm:cxn modelId="{5F6CB634-629D-46C2-A588-75A23F2CA9A7}" type="presParOf" srcId="{161191FC-1B1E-7E4C-8B56-C44C9CF270F7}" destId="{9B52252C-E251-4BAC-8428-9EF9AB8DD5D9}" srcOrd="3" destOrd="0" presId="urn:microsoft.com/office/officeart/2005/8/layout/chevron1"/>
    <dgm:cxn modelId="{18BB9213-499C-40B3-8F40-0E7E8773A7D7}" type="presParOf" srcId="{161191FC-1B1E-7E4C-8B56-C44C9CF270F7}" destId="{BC658348-367B-4AF1-B5C4-DDCA50622F26}" srcOrd="4" destOrd="0" presId="urn:microsoft.com/office/officeart/2005/8/layout/chevron1"/>
    <dgm:cxn modelId="{69FB438C-4541-4FEC-93FC-404404D26E8E}" type="presParOf" srcId="{161191FC-1B1E-7E4C-8B56-C44C9CF270F7}" destId="{A5D57334-AB6C-4829-943A-02AF5822CD9B}" srcOrd="5" destOrd="0" presId="urn:microsoft.com/office/officeart/2005/8/layout/chevron1"/>
    <dgm:cxn modelId="{B756B2E1-74F1-4E81-8C8C-841F99FF9274}" type="presParOf" srcId="{161191FC-1B1E-7E4C-8B56-C44C9CF270F7}" destId="{19D36FA1-B66E-4716-8111-7DE24249568B}" srcOrd="6" destOrd="0" presId="urn:microsoft.com/office/officeart/2005/8/layout/chevron1"/>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63DF5-9353-4F70-8DF1-E0C7ECCF71F9}">
      <dsp:nvSpPr>
        <dsp:cNvPr id="0" name=""/>
        <dsp:cNvSpPr/>
      </dsp:nvSpPr>
      <dsp:spPr>
        <a:xfrm>
          <a:off x="4574" y="225698"/>
          <a:ext cx="2662800" cy="1065120"/>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latin typeface="Century Gothic" panose="020B0502020202020204" pitchFamily="34" charset="0"/>
            </a:rPr>
            <a:t>Benchmark Globally</a:t>
          </a:r>
        </a:p>
      </dsp:txBody>
      <dsp:txXfrm>
        <a:off x="537134" y="225698"/>
        <a:ext cx="1597680" cy="1065120"/>
      </dsp:txXfrm>
    </dsp:sp>
    <dsp:sp modelId="{5439C8AF-1207-4BD4-ABBE-B542D18AD545}">
      <dsp:nvSpPr>
        <dsp:cNvPr id="0" name=""/>
        <dsp:cNvSpPr/>
      </dsp:nvSpPr>
      <dsp:spPr>
        <a:xfrm>
          <a:off x="2401094" y="225698"/>
          <a:ext cx="2662800" cy="1065120"/>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Implement </a:t>
          </a:r>
          <a:br>
            <a:rPr lang="en-US" sz="1400" b="1" kern="1200" dirty="0">
              <a:latin typeface="Century Gothic" panose="020B0502020202020204" pitchFamily="34" charset="0"/>
            </a:rPr>
          </a:br>
          <a:r>
            <a:rPr lang="en-US" sz="1400" b="1" kern="1200" dirty="0">
              <a:latin typeface="Century Gothic" panose="020B0502020202020204" pitchFamily="34" charset="0"/>
            </a:rPr>
            <a:t>Enablers</a:t>
          </a:r>
        </a:p>
      </dsp:txBody>
      <dsp:txXfrm>
        <a:off x="2933654" y="225698"/>
        <a:ext cx="1597680" cy="1065120"/>
      </dsp:txXfrm>
    </dsp:sp>
    <dsp:sp modelId="{BC658348-367B-4AF1-B5C4-DDCA50622F26}">
      <dsp:nvSpPr>
        <dsp:cNvPr id="0" name=""/>
        <dsp:cNvSpPr/>
      </dsp:nvSpPr>
      <dsp:spPr>
        <a:xfrm>
          <a:off x="4797615" y="225698"/>
          <a:ext cx="2662800" cy="1065120"/>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Be Fast </a:t>
          </a:r>
          <a:br>
            <a:rPr lang="en-US" sz="1400" b="1" kern="1200" dirty="0">
              <a:latin typeface="Century Gothic" panose="020B0502020202020204" pitchFamily="34" charset="0"/>
            </a:rPr>
          </a:br>
          <a:r>
            <a:rPr lang="en-US" sz="1400" b="1" kern="1200" dirty="0">
              <a:latin typeface="Century Gothic" panose="020B0502020202020204" pitchFamily="34" charset="0"/>
            </a:rPr>
            <a:t>Followers</a:t>
          </a:r>
        </a:p>
      </dsp:txBody>
      <dsp:txXfrm>
        <a:off x="5330175" y="225698"/>
        <a:ext cx="1597680" cy="1065120"/>
      </dsp:txXfrm>
    </dsp:sp>
    <dsp:sp modelId="{19D36FA1-B66E-4716-8111-7DE24249568B}">
      <dsp:nvSpPr>
        <dsp:cNvPr id="0" name=""/>
        <dsp:cNvSpPr/>
      </dsp:nvSpPr>
      <dsp:spPr>
        <a:xfrm>
          <a:off x="7194135" y="225698"/>
          <a:ext cx="2662800" cy="1065120"/>
        </a:xfrm>
        <a:prstGeom prst="chevron">
          <a:avLst/>
        </a:prstGeom>
        <a:solidFill>
          <a:srgbClr val="F098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Always Make Commercial Sense</a:t>
          </a:r>
        </a:p>
      </dsp:txBody>
      <dsp:txXfrm>
        <a:off x="7726695" y="225698"/>
        <a:ext cx="1597680" cy="10651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829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8645" y="1"/>
            <a:ext cx="2944283" cy="498295"/>
          </a:xfrm>
          <a:prstGeom prst="rect">
            <a:avLst/>
          </a:prstGeom>
        </p:spPr>
        <p:txBody>
          <a:bodyPr vert="horz" lIns="91440" tIns="45720" rIns="91440" bIns="45720" rtlCol="0"/>
          <a:lstStyle>
            <a:lvl1pPr algn="r">
              <a:defRPr sz="1200"/>
            </a:lvl1pPr>
          </a:lstStyle>
          <a:p>
            <a:fld id="{747B1FDA-CF4B-4B12-8A57-D96D111BF49D}" type="datetimeFigureOut">
              <a:rPr lang="en-ZA" smtClean="0"/>
              <a:t>2019/08/15</a:t>
            </a:fld>
            <a:endParaRPr lang="en-ZA"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9486"/>
            <a:ext cx="5435600" cy="3910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5AF1499-C601-42CE-AB72-048792EC8D58}" type="slidenum">
              <a:rPr lang="en-ZA" smtClean="0"/>
              <a:t>‹#›</a:t>
            </a:fld>
            <a:endParaRPr lang="en-ZA" dirty="0"/>
          </a:p>
        </p:txBody>
      </p:sp>
    </p:spTree>
    <p:extLst>
      <p:ext uri="{BB962C8B-B14F-4D97-AF65-F5344CB8AC3E}">
        <p14:creationId xmlns:p14="http://schemas.microsoft.com/office/powerpoint/2010/main" val="348237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5AF1499-C601-42CE-AB72-048792EC8D58}" type="slidenum">
              <a:rPr lang="en-ZA" smtClean="0"/>
              <a:t>24</a:t>
            </a:fld>
            <a:endParaRPr lang="en-ZA" dirty="0"/>
          </a:p>
        </p:txBody>
      </p:sp>
    </p:spTree>
    <p:extLst>
      <p:ext uri="{BB962C8B-B14F-4D97-AF65-F5344CB8AC3E}">
        <p14:creationId xmlns:p14="http://schemas.microsoft.com/office/powerpoint/2010/main" val="328468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5AF1499-C601-42CE-AB72-048792EC8D58}" type="slidenum">
              <a:rPr lang="en-ZA" smtClean="0"/>
              <a:t>28</a:t>
            </a:fld>
            <a:endParaRPr lang="en-ZA" dirty="0"/>
          </a:p>
        </p:txBody>
      </p:sp>
    </p:spTree>
    <p:extLst>
      <p:ext uri="{BB962C8B-B14F-4D97-AF65-F5344CB8AC3E}">
        <p14:creationId xmlns:p14="http://schemas.microsoft.com/office/powerpoint/2010/main" val="298114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5AF1499-C601-42CE-AB72-048792EC8D58}" type="slidenum">
              <a:rPr lang="en-ZA" smtClean="0"/>
              <a:t>30</a:t>
            </a:fld>
            <a:endParaRPr lang="en-ZA" dirty="0"/>
          </a:p>
        </p:txBody>
      </p:sp>
    </p:spTree>
    <p:extLst>
      <p:ext uri="{BB962C8B-B14F-4D97-AF65-F5344CB8AC3E}">
        <p14:creationId xmlns:p14="http://schemas.microsoft.com/office/powerpoint/2010/main" val="544345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53778" y="1672389"/>
            <a:ext cx="6745705" cy="2294561"/>
          </a:xfrm>
        </p:spPr>
        <p:txBody>
          <a:bodyPr anchor="b" anchorCtr="0">
            <a:normAutofit/>
          </a:bodyPr>
          <a:lstStyle>
            <a:lvl1pPr algn="l">
              <a:defRPr sz="3600" cap="all" baseline="0">
                <a:solidFill>
                  <a:schemeClr val="bg1"/>
                </a:solidFill>
                <a:latin typeface="+mj-lt"/>
              </a:defRPr>
            </a:lvl1pPr>
          </a:lstStyle>
          <a:p>
            <a:r>
              <a:rPr lang="en-US" dirty="0"/>
              <a:t>Click to edit Master title style</a:t>
            </a:r>
            <a:endParaRPr lang="en-ZA" dirty="0"/>
          </a:p>
        </p:txBody>
      </p:sp>
      <p:sp>
        <p:nvSpPr>
          <p:cNvPr id="3" name="Subtitle 2"/>
          <p:cNvSpPr>
            <a:spLocks noGrp="1"/>
          </p:cNvSpPr>
          <p:nvPr>
            <p:ph type="subTitle" idx="1" hasCustomPrompt="1"/>
          </p:nvPr>
        </p:nvSpPr>
        <p:spPr>
          <a:xfrm>
            <a:off x="4153778" y="3093240"/>
            <a:ext cx="6745705" cy="1591241"/>
          </a:xfrm>
        </p:spPr>
        <p:txBody>
          <a:bodyPr anchor="b" anchorCtr="0"/>
          <a:lstStyle>
            <a:lvl1pPr marL="0" indent="0" algn="l">
              <a:buNone/>
              <a:defRPr sz="24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p:cNvSpPr>
            <a:spLocks noGrp="1"/>
          </p:cNvSpPr>
          <p:nvPr>
            <p:ph type="dt" sz="half" idx="10"/>
          </p:nvPr>
        </p:nvSpPr>
        <p:spPr>
          <a:xfrm>
            <a:off x="7987139" y="6150286"/>
            <a:ext cx="2743200" cy="365125"/>
          </a:xfrm>
          <a:prstGeom prst="rect">
            <a:avLst/>
          </a:prstGeom>
        </p:spPr>
        <p:txBody>
          <a:bodyPr/>
          <a:lstStyle/>
          <a:p>
            <a:fld id="{AD947860-7651-4538-9D28-178C36A02D6C}" type="datetime1">
              <a:rPr lang="en-ZA" smtClean="0"/>
              <a:t>2019/08/15</a:t>
            </a:fld>
            <a:endParaRPr lang="en-ZA" dirty="0"/>
          </a:p>
        </p:txBody>
      </p:sp>
      <p:sp>
        <p:nvSpPr>
          <p:cNvPr id="5" name="Footer Placeholder 4"/>
          <p:cNvSpPr>
            <a:spLocks noGrp="1"/>
          </p:cNvSpPr>
          <p:nvPr>
            <p:ph type="ftr" sz="quarter" idx="11"/>
          </p:nvPr>
        </p:nvSpPr>
        <p:spPr>
          <a:xfrm>
            <a:off x="2286000" y="6150286"/>
            <a:ext cx="7543807" cy="365125"/>
          </a:xfrm>
          <a:prstGeom prst="rect">
            <a:avLst/>
          </a:prstGeom>
        </p:spPr>
        <p:txBody>
          <a:bodyPr/>
          <a:lstStyle/>
          <a:p>
            <a:endParaRPr lang="en-ZA" dirty="0"/>
          </a:p>
        </p:txBody>
      </p:sp>
      <p:sp>
        <p:nvSpPr>
          <p:cNvPr id="6" name="Slide Number Placeholder 5"/>
          <p:cNvSpPr>
            <a:spLocks noGrp="1"/>
          </p:cNvSpPr>
          <p:nvPr>
            <p:ph type="sldNum" sz="quarter" idx="12"/>
          </p:nvPr>
        </p:nvSpPr>
        <p:spPr/>
        <p:txBody>
          <a:bodyPr/>
          <a:lstStyle/>
          <a:p>
            <a:fld id="{F59FA6F2-0F41-4173-BCF3-FDE60228E236}" type="slidenum">
              <a:rPr lang="en-ZA" smtClean="0"/>
              <a:t>‹#›</a:t>
            </a:fld>
            <a:endParaRPr lang="en-ZA" dirty="0"/>
          </a:p>
        </p:txBody>
      </p:sp>
      <p:cxnSp>
        <p:nvCxnSpPr>
          <p:cNvPr id="9" name="Straight Connector 8"/>
          <p:cNvCxnSpPr/>
          <p:nvPr userDrawn="1"/>
        </p:nvCxnSpPr>
        <p:spPr>
          <a:xfrm>
            <a:off x="3772350" y="2313039"/>
            <a:ext cx="0" cy="37379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90980" y="4893660"/>
            <a:ext cx="2735520" cy="338554"/>
          </a:xfrm>
          <a:prstGeom prst="rect">
            <a:avLst/>
          </a:prstGeom>
          <a:noFill/>
        </p:spPr>
        <p:txBody>
          <a:bodyPr wrap="square" rtlCol="0">
            <a:spAutoFit/>
          </a:bodyPr>
          <a:lstStyle/>
          <a:p>
            <a:pPr algn="ctr"/>
            <a:r>
              <a:rPr lang="en-US" sz="1600" dirty="0">
                <a:solidFill>
                  <a:schemeClr val="bg1"/>
                </a:solidFill>
              </a:rPr>
              <a:t>ASX/JSE: ORN </a:t>
            </a:r>
          </a:p>
        </p:txBody>
      </p:sp>
      <p:sp>
        <p:nvSpPr>
          <p:cNvPr id="13" name="Text Placeholder 12"/>
          <p:cNvSpPr>
            <a:spLocks noGrp="1"/>
          </p:cNvSpPr>
          <p:nvPr>
            <p:ph type="body" sz="quarter" idx="13"/>
          </p:nvPr>
        </p:nvSpPr>
        <p:spPr>
          <a:xfrm>
            <a:off x="4151313" y="4668838"/>
            <a:ext cx="6737350" cy="1046162"/>
          </a:xfrm>
        </p:spPr>
        <p:txBody>
          <a:bodyPr anchor="b"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Box 15">
            <a:extLst>
              <a:ext uri="{FF2B5EF4-FFF2-40B4-BE49-F238E27FC236}">
                <a16:creationId xmlns:a16="http://schemas.microsoft.com/office/drawing/2014/main" id="{F51304CF-131A-4C81-8357-41EB925F1972}"/>
              </a:ext>
            </a:extLst>
          </p:cNvPr>
          <p:cNvSpPr txBox="1"/>
          <p:nvPr userDrawn="1"/>
        </p:nvSpPr>
        <p:spPr>
          <a:xfrm>
            <a:off x="1530573" y="4017022"/>
            <a:ext cx="174486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ASX/JSE: ORN </a:t>
            </a:r>
          </a:p>
        </p:txBody>
      </p:sp>
      <p:cxnSp>
        <p:nvCxnSpPr>
          <p:cNvPr id="18" name="Straight Connector 17"/>
          <p:cNvCxnSpPr/>
          <p:nvPr userDrawn="1"/>
        </p:nvCxnSpPr>
        <p:spPr>
          <a:xfrm>
            <a:off x="156172" y="6402279"/>
            <a:ext cx="110651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5637" y="2091026"/>
            <a:ext cx="2254737" cy="1800000"/>
          </a:xfrm>
          <a:prstGeom prst="rect">
            <a:avLst/>
          </a:prstGeom>
        </p:spPr>
      </p:pic>
      <p:pic>
        <p:nvPicPr>
          <p:cNvPr id="22" name="Picture 21">
            <a:extLst>
              <a:ext uri="{FF2B5EF4-FFF2-40B4-BE49-F238E27FC236}">
                <a16:creationId xmlns:a16="http://schemas.microsoft.com/office/drawing/2014/main" id="{082A1D39-7BE0-467D-8EFF-F0EB4DBB96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6002" y="1014145"/>
            <a:ext cx="634517" cy="634517"/>
          </a:xfrm>
          <a:prstGeom prst="rect">
            <a:avLst/>
          </a:prstGeom>
        </p:spPr>
      </p:pic>
      <p:pic>
        <p:nvPicPr>
          <p:cNvPr id="15" name="Picture 14" descr="A sunset over a beach&#10;&#10;Description automatically generated">
            <a:extLst>
              <a:ext uri="{FF2B5EF4-FFF2-40B4-BE49-F238E27FC236}">
                <a16:creationId xmlns:a16="http://schemas.microsoft.com/office/drawing/2014/main" id="{D2177611-2B22-4821-A220-E2777871F8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33" y="0"/>
            <a:ext cx="12171734" cy="6858000"/>
          </a:xfrm>
          <a:prstGeom prst="rect">
            <a:avLst/>
          </a:prstGeom>
        </p:spPr>
      </p:pic>
    </p:spTree>
    <p:extLst>
      <p:ext uri="{BB962C8B-B14F-4D97-AF65-F5344CB8AC3E}">
        <p14:creationId xmlns:p14="http://schemas.microsoft.com/office/powerpoint/2010/main" val="489067935"/>
      </p:ext>
    </p:extLst>
  </p:cSld>
  <p:clrMapOvr>
    <a:masterClrMapping/>
  </p:clrMapOvr>
  <p:transition spd="med">
    <p:pull/>
  </p:transition>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12"/>
          </p:nvPr>
        </p:nvSpPr>
        <p:spPr/>
        <p:txBody>
          <a:bodyPr/>
          <a:lstStyle/>
          <a:p>
            <a:fld id="{F59FA6F2-0F41-4173-BCF3-FDE60228E236}" type="slidenum">
              <a:rPr lang="en-ZA" smtClean="0"/>
              <a:t>‹#›</a:t>
            </a:fld>
            <a:endParaRPr lang="en-ZA" dirty="0"/>
          </a:p>
        </p:txBody>
      </p:sp>
    </p:spTree>
    <p:extLst>
      <p:ext uri="{BB962C8B-B14F-4D97-AF65-F5344CB8AC3E}">
        <p14:creationId xmlns:p14="http://schemas.microsoft.com/office/powerpoint/2010/main" val="60758433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sclaim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ZA" dirty="0"/>
          </a:p>
        </p:txBody>
      </p:sp>
      <p:sp>
        <p:nvSpPr>
          <p:cNvPr id="3" name="Content Placeholder 2"/>
          <p:cNvSpPr>
            <a:spLocks noGrp="1"/>
          </p:cNvSpPr>
          <p:nvPr>
            <p:ph idx="1"/>
          </p:nvPr>
        </p:nvSpPr>
        <p:spPr>
          <a:xfrm>
            <a:off x="574323" y="1804391"/>
            <a:ext cx="11048408" cy="4239914"/>
          </a:xfrm>
        </p:spPr>
        <p:txBody>
          <a:bodyPr>
            <a:normAutofit/>
          </a:bodyPr>
          <a:lstStyle>
            <a:lvl1pPr marL="0" indent="0">
              <a:buFontTx/>
              <a:buNone/>
              <a:defRPr sz="900">
                <a:solidFill>
                  <a:schemeClr val="bg1"/>
                </a:solidFill>
              </a:defRPr>
            </a:lvl1pPr>
            <a:lvl2pPr marL="457200" indent="0">
              <a:buFontTx/>
              <a:buNone/>
              <a:defRPr sz="900">
                <a:solidFill>
                  <a:schemeClr val="bg1"/>
                </a:solidFill>
              </a:defRPr>
            </a:lvl2pPr>
            <a:lvl3pPr marL="914400" indent="0">
              <a:buFontTx/>
              <a:buNone/>
              <a:defRPr sz="900">
                <a:solidFill>
                  <a:schemeClr val="bg1"/>
                </a:solidFill>
              </a:defRPr>
            </a:lvl3pPr>
            <a:lvl4pPr marL="1371600" indent="0">
              <a:buFontTx/>
              <a:buNone/>
              <a:defRPr sz="900">
                <a:solidFill>
                  <a:schemeClr val="bg1"/>
                </a:solidFill>
              </a:defRPr>
            </a:lvl4pPr>
            <a:lvl5pPr marL="1828800" indent="0">
              <a:buFontTx/>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0843" y="409052"/>
            <a:ext cx="1676093" cy="1170000"/>
          </a:xfrm>
          <a:prstGeom prst="rect">
            <a:avLst/>
          </a:prstGeom>
        </p:spPr>
      </p:pic>
      <p:cxnSp>
        <p:nvCxnSpPr>
          <p:cNvPr id="18" name="Straight Connector 17">
            <a:extLst>
              <a:ext uri="{FF2B5EF4-FFF2-40B4-BE49-F238E27FC236}">
                <a16:creationId xmlns:a16="http://schemas.microsoft.com/office/drawing/2014/main" id="{1DF427E3-E901-4AA3-BF95-6E10C1ECCDB9}"/>
              </a:ext>
            </a:extLst>
          </p:cNvPr>
          <p:cNvCxnSpPr/>
          <p:nvPr userDrawn="1"/>
        </p:nvCxnSpPr>
        <p:spPr>
          <a:xfrm>
            <a:off x="0" y="1532586"/>
            <a:ext cx="994083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10471A8C-90EA-45FD-8F32-3C26AEC1D353}"/>
              </a:ext>
            </a:extLst>
          </p:cNvPr>
          <p:cNvSpPr>
            <a:spLocks noGrp="1"/>
          </p:cNvSpPr>
          <p:nvPr>
            <p:ph type="sldNum" sz="quarter" idx="4"/>
          </p:nvPr>
        </p:nvSpPr>
        <p:spPr>
          <a:xfrm>
            <a:off x="8490856" y="6150286"/>
            <a:ext cx="2743200" cy="365125"/>
          </a:xfrm>
          <a:prstGeom prst="rect">
            <a:avLst/>
          </a:prstGeom>
        </p:spPr>
        <p:txBody>
          <a:bodyPr vert="horz" lIns="91440" tIns="45720" rIns="91440" bIns="45720" rtlCol="0" anchor="ctr"/>
          <a:lstStyle>
            <a:lvl1pPr algn="r">
              <a:defRPr sz="1000">
                <a:solidFill>
                  <a:schemeClr val="tx2"/>
                </a:solidFill>
              </a:defRPr>
            </a:lvl1pPr>
          </a:lstStyle>
          <a:p>
            <a:fld id="{F59FA6F2-0F41-4173-BCF3-FDE60228E236}" type="slidenum">
              <a:rPr lang="en-ZA" smtClean="0"/>
              <a:pPr/>
              <a:t>‹#›</a:t>
            </a:fld>
            <a:endParaRPr lang="en-ZA" dirty="0"/>
          </a:p>
        </p:txBody>
      </p:sp>
      <p:sp>
        <p:nvSpPr>
          <p:cNvPr id="20" name="TextBox 19">
            <a:extLst>
              <a:ext uri="{FF2B5EF4-FFF2-40B4-BE49-F238E27FC236}">
                <a16:creationId xmlns:a16="http://schemas.microsoft.com/office/drawing/2014/main" id="{C01B0CCF-8235-49E7-8EAF-CA4B9178BFA7}"/>
              </a:ext>
            </a:extLst>
          </p:cNvPr>
          <p:cNvSpPr txBox="1"/>
          <p:nvPr userDrawn="1"/>
        </p:nvSpPr>
        <p:spPr>
          <a:xfrm>
            <a:off x="9875786" y="6211116"/>
            <a:ext cx="1169043" cy="246221"/>
          </a:xfrm>
          <a:prstGeom prst="rect">
            <a:avLst/>
          </a:prstGeom>
          <a:noFill/>
        </p:spPr>
        <p:txBody>
          <a:bodyPr wrap="square" rtlCol="0" anchor="ctr" anchorCtr="0">
            <a:spAutoFit/>
          </a:bodyPr>
          <a:lstStyle/>
          <a:p>
            <a:pPr algn="r"/>
            <a:r>
              <a:rPr lang="en-ZA" sz="1000" dirty="0">
                <a:solidFill>
                  <a:schemeClr val="tx2"/>
                </a:solidFill>
              </a:rPr>
              <a:t>PAGE</a:t>
            </a:r>
          </a:p>
        </p:txBody>
      </p:sp>
    </p:spTree>
    <p:extLst>
      <p:ext uri="{BB962C8B-B14F-4D97-AF65-F5344CB8AC3E}">
        <p14:creationId xmlns:p14="http://schemas.microsoft.com/office/powerpoint/2010/main" val="156783122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End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88952" cy="6857999"/>
          </a:xfrm>
          <a:prstGeom prst="rect">
            <a:avLst/>
          </a:prstGeom>
        </p:spPr>
      </p:pic>
      <p:sp>
        <p:nvSpPr>
          <p:cNvPr id="2" name="Title 1"/>
          <p:cNvSpPr>
            <a:spLocks noGrp="1"/>
          </p:cNvSpPr>
          <p:nvPr>
            <p:ph type="ctrTitle"/>
          </p:nvPr>
        </p:nvSpPr>
        <p:spPr>
          <a:xfrm>
            <a:off x="4153778" y="1672389"/>
            <a:ext cx="6745705" cy="2294561"/>
          </a:xfrm>
        </p:spPr>
        <p:txBody>
          <a:bodyPr anchor="b" anchorCtr="0">
            <a:normAutofit/>
          </a:bodyPr>
          <a:lstStyle>
            <a:lvl1pPr algn="l">
              <a:defRPr sz="3600" cap="all" baseline="0">
                <a:solidFill>
                  <a:schemeClr val="bg1"/>
                </a:solidFill>
                <a:latin typeface="+mj-lt"/>
              </a:defRPr>
            </a:lvl1pPr>
          </a:lstStyle>
          <a:p>
            <a:r>
              <a:rPr lang="en-US" dirty="0"/>
              <a:t>Click to edit Master title style</a:t>
            </a:r>
            <a:endParaRPr lang="en-ZA" dirty="0"/>
          </a:p>
        </p:txBody>
      </p:sp>
      <p:sp>
        <p:nvSpPr>
          <p:cNvPr id="3" name="Subtitle 2"/>
          <p:cNvSpPr>
            <a:spLocks noGrp="1"/>
          </p:cNvSpPr>
          <p:nvPr>
            <p:ph type="subTitle" idx="1" hasCustomPrompt="1"/>
          </p:nvPr>
        </p:nvSpPr>
        <p:spPr>
          <a:xfrm>
            <a:off x="4153778" y="3093240"/>
            <a:ext cx="6745705" cy="1591241"/>
          </a:xfrm>
        </p:spPr>
        <p:txBody>
          <a:bodyPr anchor="b" anchorCtr="0"/>
          <a:lstStyle>
            <a:lvl1pPr marL="0" indent="0" algn="l">
              <a:buNone/>
              <a:defRPr sz="24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p:cNvSpPr>
            <a:spLocks noGrp="1"/>
          </p:cNvSpPr>
          <p:nvPr>
            <p:ph type="dt" sz="half" idx="10"/>
          </p:nvPr>
        </p:nvSpPr>
        <p:spPr/>
        <p:txBody>
          <a:bodyPr/>
          <a:lstStyle/>
          <a:p>
            <a:fld id="{AD947860-7651-4538-9D28-178C36A02D6C}" type="datetime1">
              <a:rPr lang="en-ZA" smtClean="0"/>
              <a:t>2019/08/15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59FA6F2-0F41-4173-BCF3-FDE60228E236}" type="slidenum">
              <a:rPr lang="en-ZA" smtClean="0"/>
              <a:t>‹#›</a:t>
            </a:fld>
            <a:endParaRPr lang="en-ZA" dirty="0"/>
          </a:p>
        </p:txBody>
      </p:sp>
      <p:pic>
        <p:nvPicPr>
          <p:cNvPr id="8" name="Picture 7"/>
          <p:cNvPicPr>
            <a:picLocks noChangeAspect="1"/>
          </p:cNvPicPr>
          <p:nvPr userDrawn="1"/>
        </p:nvPicPr>
        <p:blipFill>
          <a:blip r:embed="rId3"/>
          <a:stretch>
            <a:fillRect/>
          </a:stretch>
        </p:blipFill>
        <p:spPr>
          <a:xfrm>
            <a:off x="857383" y="2857377"/>
            <a:ext cx="2939610" cy="2052000"/>
          </a:xfrm>
          <a:prstGeom prst="rect">
            <a:avLst/>
          </a:prstGeom>
        </p:spPr>
      </p:pic>
      <p:cxnSp>
        <p:nvCxnSpPr>
          <p:cNvPr id="9" name="Straight Connector 8"/>
          <p:cNvCxnSpPr/>
          <p:nvPr userDrawn="1"/>
        </p:nvCxnSpPr>
        <p:spPr>
          <a:xfrm>
            <a:off x="3772350" y="2313039"/>
            <a:ext cx="0" cy="37379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90980" y="4893660"/>
            <a:ext cx="2735520" cy="338554"/>
          </a:xfrm>
          <a:prstGeom prst="rect">
            <a:avLst/>
          </a:prstGeom>
          <a:noFill/>
        </p:spPr>
        <p:txBody>
          <a:bodyPr wrap="square" rtlCol="0">
            <a:spAutoFit/>
          </a:bodyPr>
          <a:lstStyle/>
          <a:p>
            <a:pPr algn="ctr"/>
            <a:r>
              <a:rPr lang="en-US" sz="1600" dirty="0">
                <a:solidFill>
                  <a:schemeClr val="bg1"/>
                </a:solidFill>
              </a:rPr>
              <a:t>ASX/JSE: ORN </a:t>
            </a:r>
          </a:p>
        </p:txBody>
      </p:sp>
      <p:sp>
        <p:nvSpPr>
          <p:cNvPr id="13" name="Text Placeholder 12"/>
          <p:cNvSpPr>
            <a:spLocks noGrp="1"/>
          </p:cNvSpPr>
          <p:nvPr>
            <p:ph type="body" sz="quarter" idx="13"/>
          </p:nvPr>
        </p:nvSpPr>
        <p:spPr>
          <a:xfrm>
            <a:off x="4151313" y="4668838"/>
            <a:ext cx="6737350" cy="1046162"/>
          </a:xfrm>
        </p:spPr>
        <p:txBody>
          <a:bodyPr anchor="b"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896969624"/>
      </p:ext>
    </p:extLst>
  </p:cSld>
  <p:clrMapOvr>
    <a:masterClrMapping/>
  </p:clrMapOvr>
  <p:transition spd="med">
    <p:pull/>
  </p:transition>
  <p:extLst>
    <p:ext uri="{DCECCB84-F9BA-43D5-87BE-67443E8EF086}">
      <p15:sldGuideLst xmlns:p15="http://schemas.microsoft.com/office/powerpoint/2012/main">
        <p15:guide id="1" orient="horz" pos="360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picture containing object&#10;&#10;Description automatically generated">
            <a:extLst>
              <a:ext uri="{FF2B5EF4-FFF2-40B4-BE49-F238E27FC236}">
                <a16:creationId xmlns:a16="http://schemas.microsoft.com/office/drawing/2014/main" id="{80B374C9-9CED-4725-91FB-A4A12CBC906A}"/>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0133" y="373644"/>
            <a:ext cx="12171734" cy="6484356"/>
          </a:xfrm>
          <a:prstGeom prst="rect">
            <a:avLst/>
          </a:prstGeom>
        </p:spPr>
      </p:pic>
      <p:sp>
        <p:nvSpPr>
          <p:cNvPr id="2" name="Title Placeholder 1"/>
          <p:cNvSpPr>
            <a:spLocks noGrp="1"/>
          </p:cNvSpPr>
          <p:nvPr>
            <p:ph type="title"/>
          </p:nvPr>
        </p:nvSpPr>
        <p:spPr>
          <a:xfrm>
            <a:off x="574322" y="593636"/>
            <a:ext cx="11048409" cy="938950"/>
          </a:xfrm>
          <a:prstGeom prst="rect">
            <a:avLst/>
          </a:prstGeom>
        </p:spPr>
        <p:txBody>
          <a:bodyPr vert="horz" lIns="0" tIns="0" rIns="0" bIns="0" rtlCol="0" anchor="ctr" anchorCtr="0">
            <a:normAutofit/>
          </a:bodyPr>
          <a:lstStyle/>
          <a:p>
            <a:r>
              <a:rPr lang="en-US" dirty="0"/>
              <a:t>Click to edit Master title style</a:t>
            </a:r>
            <a:endParaRPr lang="en-ZA" dirty="0"/>
          </a:p>
        </p:txBody>
      </p:sp>
      <p:sp>
        <p:nvSpPr>
          <p:cNvPr id="3" name="Text Placeholder 2"/>
          <p:cNvSpPr>
            <a:spLocks noGrp="1"/>
          </p:cNvSpPr>
          <p:nvPr>
            <p:ph type="body" idx="1"/>
          </p:nvPr>
        </p:nvSpPr>
        <p:spPr>
          <a:xfrm>
            <a:off x="574323" y="1854000"/>
            <a:ext cx="11048408" cy="43444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8490856" y="6150286"/>
            <a:ext cx="2743200" cy="365125"/>
          </a:xfrm>
          <a:prstGeom prst="rect">
            <a:avLst/>
          </a:prstGeom>
        </p:spPr>
        <p:txBody>
          <a:bodyPr vert="horz" lIns="91440" tIns="45720" rIns="91440" bIns="45720" rtlCol="0" anchor="ctr"/>
          <a:lstStyle>
            <a:lvl1pPr algn="r">
              <a:defRPr sz="1000">
                <a:solidFill>
                  <a:schemeClr val="tx2"/>
                </a:solidFill>
              </a:defRPr>
            </a:lvl1pPr>
          </a:lstStyle>
          <a:p>
            <a:fld id="{F59FA6F2-0F41-4173-BCF3-FDE60228E236}" type="slidenum">
              <a:rPr lang="en-ZA" smtClean="0"/>
              <a:pPr/>
              <a:t>‹#›</a:t>
            </a:fld>
            <a:endParaRPr lang="en-ZA" dirty="0"/>
          </a:p>
        </p:txBody>
      </p:sp>
      <p:sp>
        <p:nvSpPr>
          <p:cNvPr id="7" name="TextBox 6"/>
          <p:cNvSpPr txBox="1"/>
          <p:nvPr userDrawn="1"/>
        </p:nvSpPr>
        <p:spPr>
          <a:xfrm>
            <a:off x="9875786" y="6211116"/>
            <a:ext cx="1169043" cy="246221"/>
          </a:xfrm>
          <a:prstGeom prst="rect">
            <a:avLst/>
          </a:prstGeom>
          <a:noFill/>
        </p:spPr>
        <p:txBody>
          <a:bodyPr wrap="square" rtlCol="0" anchor="ctr" anchorCtr="0">
            <a:spAutoFit/>
          </a:bodyPr>
          <a:lstStyle/>
          <a:p>
            <a:pPr algn="r"/>
            <a:r>
              <a:rPr lang="en-ZA" sz="1000" dirty="0">
                <a:solidFill>
                  <a:schemeClr val="tx2"/>
                </a:solidFill>
              </a:rPr>
              <a:t>PAGE</a:t>
            </a:r>
          </a:p>
        </p:txBody>
      </p:sp>
      <p:pic>
        <p:nvPicPr>
          <p:cNvPr id="9" name="Picture 8"/>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76753" y="488129"/>
            <a:ext cx="1239247" cy="989314"/>
          </a:xfrm>
          <a:prstGeom prst="rect">
            <a:avLst/>
          </a:prstGeom>
        </p:spPr>
      </p:pic>
      <p:cxnSp>
        <p:nvCxnSpPr>
          <p:cNvPr id="11" name="Straight Connector 10">
            <a:extLst>
              <a:ext uri="{FF2B5EF4-FFF2-40B4-BE49-F238E27FC236}">
                <a16:creationId xmlns:a16="http://schemas.microsoft.com/office/drawing/2014/main" id="{C7A0B997-D50D-4917-94EF-5B89D0E9BF7E}"/>
              </a:ext>
            </a:extLst>
          </p:cNvPr>
          <p:cNvCxnSpPr/>
          <p:nvPr userDrawn="1"/>
        </p:nvCxnSpPr>
        <p:spPr>
          <a:xfrm>
            <a:off x="0" y="1532586"/>
            <a:ext cx="994083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81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723" r:id="rId4"/>
  </p:sldLayoutIdLst>
  <p:transition spd="med">
    <p:pull/>
  </p:transition>
  <p:hf hdr="0" ftr="0" dt="0"/>
  <p:txStyles>
    <p:titleStyle>
      <a:lvl1pPr algn="l" defTabSz="914400" rtl="0" eaLnBrk="1" latinLnBrk="0" hangingPunct="1">
        <a:lnSpc>
          <a:spcPct val="90000"/>
        </a:lnSpc>
        <a:spcBef>
          <a:spcPct val="0"/>
        </a:spcBef>
        <a:buNone/>
        <a:defRPr sz="2800" b="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8" userDrawn="1">
          <p15:clr>
            <a:srgbClr val="F26B43"/>
          </p15:clr>
        </p15:guide>
        <p15:guide id="2" pos="7322" userDrawn="1">
          <p15:clr>
            <a:srgbClr val="F26B43"/>
          </p15:clr>
        </p15:guide>
        <p15:guide id="3" orient="horz" pos="3952" userDrawn="1">
          <p15:clr>
            <a:srgbClr val="F26B43"/>
          </p15:clr>
        </p15:guide>
        <p15:guide id="4"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4.png"/><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2" Type="http://schemas.openxmlformats.org/officeDocument/2006/relationships/hyperlink" Target="https://orionminerals.com.au/news/operational-video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2.tiff"/></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orionminerals.com.au/" TargetMode="External"/><Relationship Id="rId2" Type="http://schemas.openxmlformats.org/officeDocument/2006/relationships/hyperlink" Target="mailto:info@orionminerals.com.a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7391015"/>
            <a:ext cx="536448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149B4FB-7598-4524-968C-A709FB4FBD74}"/>
              </a:ext>
            </a:extLst>
          </p:cNvPr>
          <p:cNvSpPr txBox="1">
            <a:spLocks/>
          </p:cNvSpPr>
          <p:nvPr/>
        </p:nvSpPr>
        <p:spPr>
          <a:xfrm>
            <a:off x="463047" y="5154260"/>
            <a:ext cx="2883467" cy="754261"/>
          </a:xfrm>
          <a:prstGeom prst="rect">
            <a:avLst/>
          </a:prstGeom>
        </p:spPr>
        <p:txBody>
          <a:bodyPr vert="horz" lIns="0" tIns="0" rIns="0" bIns="0" rtlCol="0" anchor="b" anchorCtr="0">
            <a:normAutofit fontScale="92500" lnSpcReduction="20000"/>
          </a:bodyPr>
          <a:lstStyle>
            <a:lvl1pPr algn="l" defTabSz="914400" rtl="0" eaLnBrk="1" latinLnBrk="0" hangingPunct="1">
              <a:lnSpc>
                <a:spcPct val="90000"/>
              </a:lnSpc>
              <a:spcBef>
                <a:spcPct val="0"/>
              </a:spcBef>
              <a:buNone/>
              <a:defRPr sz="3600" b="1" kern="1200" cap="all" baseline="0">
                <a:solidFill>
                  <a:schemeClr val="bg1"/>
                </a:solidFill>
                <a:latin typeface="+mj-lt"/>
                <a:ea typeface="+mj-ea"/>
                <a:cs typeface="+mj-cs"/>
              </a:defRPr>
            </a:lvl1pPr>
          </a:lstStyle>
          <a:p>
            <a:r>
              <a:rPr lang="en-US" dirty="0">
                <a:latin typeface="Century Gothic" panose="020B0502020202020204" pitchFamily="34" charset="0"/>
              </a:rPr>
              <a:t>PRIESKA PROJECT</a:t>
            </a:r>
            <a:endParaRPr lang="en-ZA" dirty="0">
              <a:latin typeface="Century Gothic" panose="020B0502020202020204" pitchFamily="34" charset="0"/>
            </a:endParaRPr>
          </a:p>
        </p:txBody>
      </p:sp>
      <p:sp>
        <p:nvSpPr>
          <p:cNvPr id="7" name="Subtitle 2">
            <a:extLst>
              <a:ext uri="{FF2B5EF4-FFF2-40B4-BE49-F238E27FC236}">
                <a16:creationId xmlns:a16="http://schemas.microsoft.com/office/drawing/2014/main" id="{7535CA86-DE7B-42F6-B6EA-80CE3A0B2A73}"/>
              </a:ext>
            </a:extLst>
          </p:cNvPr>
          <p:cNvSpPr txBox="1">
            <a:spLocks/>
          </p:cNvSpPr>
          <p:nvPr/>
        </p:nvSpPr>
        <p:spPr>
          <a:xfrm>
            <a:off x="463047" y="5816337"/>
            <a:ext cx="6230715" cy="385517"/>
          </a:xfrm>
          <a:prstGeom prst="rect">
            <a:avLst/>
          </a:prstGeom>
        </p:spPr>
        <p:txBody>
          <a:bodyPr vert="horz" lIns="0" tIns="0" rIns="0" bIns="0" rtlCol="0" anchor="b" anchorCtr="0">
            <a:normAutofit fontScale="40000" lnSpcReduction="20000"/>
          </a:bodyPr>
          <a:lstStyle>
            <a:lvl1pPr marL="0" indent="0" algn="l" defTabSz="914400" rtl="0" eaLnBrk="1" latinLnBrk="0" hangingPunct="1">
              <a:lnSpc>
                <a:spcPct val="100000"/>
              </a:lnSpc>
              <a:spcBef>
                <a:spcPts val="300"/>
              </a:spcBef>
              <a:buFont typeface="Arial" panose="020B0604020202020204" pitchFamily="34" charset="0"/>
              <a:buNone/>
              <a:defRPr sz="2400" kern="1200" cap="none" baseline="0">
                <a:solidFill>
                  <a:schemeClr val="bg1"/>
                </a:solidFill>
                <a:latin typeface="+mj-lt"/>
                <a:ea typeface="+mn-ea"/>
                <a:cs typeface="+mn-cs"/>
              </a:defRPr>
            </a:lvl1pPr>
            <a:lvl2pPr marL="457200" indent="0" algn="ctr" defTabSz="914400" rtl="0" eaLnBrk="1" latinLnBrk="0" hangingPunct="1">
              <a:lnSpc>
                <a:spcPct val="100000"/>
              </a:lnSpc>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cap="all" dirty="0">
              <a:latin typeface="Century Gothic" panose="020B0502020202020204" pitchFamily="34" charset="0"/>
            </a:endParaRPr>
          </a:p>
          <a:p>
            <a:r>
              <a:rPr lang="en-AU" sz="3500" dirty="0">
                <a:latin typeface="Century Gothic" panose="020B0502020202020204" pitchFamily="34" charset="0"/>
              </a:rPr>
              <a:t>A strong foundation for near-term development and long-term growth</a:t>
            </a:r>
            <a:endParaRPr lang="en-ZA" sz="3500" b="1" cap="all" dirty="0">
              <a:solidFill>
                <a:schemeClr val="tx1"/>
              </a:solidFill>
              <a:latin typeface="Century Gothic" panose="020B0502020202020204" pitchFamily="34" charset="0"/>
            </a:endParaRPr>
          </a:p>
        </p:txBody>
      </p:sp>
      <p:sp>
        <p:nvSpPr>
          <p:cNvPr id="2" name="TextBox 1">
            <a:extLst>
              <a:ext uri="{FF2B5EF4-FFF2-40B4-BE49-F238E27FC236}">
                <a16:creationId xmlns:a16="http://schemas.microsoft.com/office/drawing/2014/main" id="{DA40AD61-EA2D-C149-BE29-D265C5A110F1}"/>
              </a:ext>
            </a:extLst>
          </p:cNvPr>
          <p:cNvSpPr txBox="1"/>
          <p:nvPr/>
        </p:nvSpPr>
        <p:spPr>
          <a:xfrm>
            <a:off x="383148" y="6513344"/>
            <a:ext cx="6079266" cy="307777"/>
          </a:xfrm>
          <a:prstGeom prst="rect">
            <a:avLst/>
          </a:prstGeom>
          <a:noFill/>
        </p:spPr>
        <p:txBody>
          <a:bodyPr wrap="square" rtlCol="0">
            <a:spAutoFit/>
          </a:bodyPr>
          <a:lstStyle/>
          <a:p>
            <a:r>
              <a:rPr lang="en-US" sz="1400" dirty="0">
                <a:latin typeface="Century Gothic" panose="020B0502020202020204" pitchFamily="34" charset="0"/>
              </a:rPr>
              <a:t>Investor Presentation : August 2019</a:t>
            </a:r>
          </a:p>
        </p:txBody>
      </p:sp>
    </p:spTree>
    <p:extLst>
      <p:ext uri="{BB962C8B-B14F-4D97-AF65-F5344CB8AC3E}">
        <p14:creationId xmlns:p14="http://schemas.microsoft.com/office/powerpoint/2010/main" val="142676074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E6228-B274-405F-8AFB-F94ECD6436EE}"/>
              </a:ext>
            </a:extLst>
          </p:cNvPr>
          <p:cNvSpPr/>
          <p:nvPr/>
        </p:nvSpPr>
        <p:spPr>
          <a:xfrm>
            <a:off x="0" y="1623694"/>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a:bodyPr>
          <a:lstStyle/>
          <a:p>
            <a:r>
              <a:rPr lang="en-ZA" dirty="0">
                <a:latin typeface="Century Gothic" panose="020B0502020202020204" pitchFamily="34" charset="0"/>
              </a:rPr>
              <a:t>Zinc metal supply – </a:t>
            </a:r>
            <a:r>
              <a:rPr lang="en-ZA" dirty="0">
                <a:solidFill>
                  <a:schemeClr val="accent1"/>
                </a:solidFill>
                <a:latin typeface="Century Gothic" panose="020B0502020202020204" pitchFamily="34" charset="0"/>
              </a:rPr>
              <a:t>no stocks to absorb demand</a:t>
            </a:r>
          </a:p>
        </p:txBody>
      </p:sp>
      <p:sp>
        <p:nvSpPr>
          <p:cNvPr id="4" name="Slide Number Placeholder 3"/>
          <p:cNvSpPr>
            <a:spLocks noGrp="1"/>
          </p:cNvSpPr>
          <p:nvPr>
            <p:ph type="sldNum" sz="quarter" idx="12"/>
          </p:nvPr>
        </p:nvSpPr>
        <p:spPr/>
        <p:txBody>
          <a:bodyPr/>
          <a:lstStyle/>
          <a:p>
            <a:fld id="{F59FA6F2-0F41-4173-BCF3-FDE60228E236}" type="slidenum">
              <a:rPr lang="en-ZA" smtClean="0"/>
              <a:t>10</a:t>
            </a:fld>
            <a:endParaRPr lang="en-ZA" dirty="0"/>
          </a:p>
        </p:txBody>
      </p:sp>
      <p:sp>
        <p:nvSpPr>
          <p:cNvPr id="5" name="TextBox 4">
            <a:extLst>
              <a:ext uri="{FF2B5EF4-FFF2-40B4-BE49-F238E27FC236}">
                <a16:creationId xmlns:a16="http://schemas.microsoft.com/office/drawing/2014/main" id="{E2C1D060-B463-4F59-AF8A-D441D9E090E9}"/>
              </a:ext>
            </a:extLst>
          </p:cNvPr>
          <p:cNvSpPr txBox="1"/>
          <p:nvPr/>
        </p:nvSpPr>
        <p:spPr>
          <a:xfrm>
            <a:off x="1641344" y="1765248"/>
            <a:ext cx="8909312" cy="338554"/>
          </a:xfrm>
          <a:prstGeom prst="rect">
            <a:avLst/>
          </a:prstGeom>
          <a:noFill/>
        </p:spPr>
        <p:txBody>
          <a:bodyPr wrap="square" rtlCol="0">
            <a:spAutoFit/>
          </a:bodyPr>
          <a:lstStyle/>
          <a:p>
            <a:r>
              <a:rPr lang="en-ZA" sz="1600" b="1" dirty="0">
                <a:solidFill>
                  <a:schemeClr val="accent1"/>
                </a:solidFill>
                <a:latin typeface="Century Gothic" panose="020B0502020202020204" pitchFamily="34" charset="0"/>
              </a:rPr>
              <a:t>Zinc metal stocks at record lows – strong fundamentals with price subdued by sentiment</a:t>
            </a:r>
          </a:p>
        </p:txBody>
      </p:sp>
      <p:pic>
        <p:nvPicPr>
          <p:cNvPr id="6" name="Content Placeholder 4">
            <a:extLst>
              <a:ext uri="{FF2B5EF4-FFF2-40B4-BE49-F238E27FC236}">
                <a16:creationId xmlns:a16="http://schemas.microsoft.com/office/drawing/2014/main" id="{B4AE7062-7476-4D78-B7F1-B83455C7698A}"/>
              </a:ext>
            </a:extLst>
          </p:cNvPr>
          <p:cNvPicPr>
            <a:picLocks noGrp="1" noChangeAspect="1"/>
          </p:cNvPicPr>
          <p:nvPr>
            <p:ph idx="1"/>
          </p:nvPr>
        </p:nvPicPr>
        <p:blipFill rotWithShape="1">
          <a:blip r:embed="rId2" cstate="email">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1641344" y="2194910"/>
            <a:ext cx="8909312" cy="3955376"/>
          </a:xfrm>
          <a:prstGeom prst="rect">
            <a:avLst/>
          </a:prstGeom>
        </p:spPr>
      </p:pic>
    </p:spTree>
    <p:extLst>
      <p:ext uri="{BB962C8B-B14F-4D97-AF65-F5344CB8AC3E}">
        <p14:creationId xmlns:p14="http://schemas.microsoft.com/office/powerpoint/2010/main" val="260688242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E6228-B274-405F-8AFB-F94ECD6436EE}"/>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574322" y="593636"/>
            <a:ext cx="11048409" cy="938950"/>
          </a:xfrm>
        </p:spPr>
        <p:txBody>
          <a:bodyPr>
            <a:normAutofit/>
          </a:bodyPr>
          <a:lstStyle/>
          <a:p>
            <a:r>
              <a:rPr lang="en-ZA" dirty="0">
                <a:latin typeface="Century Gothic" panose="020B0502020202020204" pitchFamily="34" charset="0"/>
              </a:rPr>
              <a:t>Zinc concentrate supply – </a:t>
            </a:r>
            <a:r>
              <a:rPr lang="en-ZA" dirty="0">
                <a:solidFill>
                  <a:schemeClr val="accent1"/>
                </a:solidFill>
                <a:latin typeface="Century Gothic" panose="020B0502020202020204" pitchFamily="34" charset="0"/>
              </a:rPr>
              <a:t>new mines take time</a:t>
            </a:r>
          </a:p>
        </p:txBody>
      </p:sp>
      <p:sp>
        <p:nvSpPr>
          <p:cNvPr id="4" name="Slide Number Placeholder 3"/>
          <p:cNvSpPr>
            <a:spLocks noGrp="1"/>
          </p:cNvSpPr>
          <p:nvPr>
            <p:ph type="sldNum" sz="quarter" idx="12"/>
          </p:nvPr>
        </p:nvSpPr>
        <p:spPr/>
        <p:txBody>
          <a:bodyPr/>
          <a:lstStyle/>
          <a:p>
            <a:fld id="{F59FA6F2-0F41-4173-BCF3-FDE60228E236}" type="slidenum">
              <a:rPr lang="en-ZA" smtClean="0"/>
              <a:t>11</a:t>
            </a:fld>
            <a:endParaRPr lang="en-ZA" dirty="0"/>
          </a:p>
        </p:txBody>
      </p:sp>
      <p:pic>
        <p:nvPicPr>
          <p:cNvPr id="5" name="Content Placeholder 4">
            <a:extLst>
              <a:ext uri="{FF2B5EF4-FFF2-40B4-BE49-F238E27FC236}">
                <a16:creationId xmlns:a16="http://schemas.microsoft.com/office/drawing/2014/main" id="{B8260BF9-54FB-420D-B4D9-5116C7BD59C4}"/>
              </a:ext>
            </a:extLst>
          </p:cNvPr>
          <p:cNvPicPr>
            <a:picLocks noGrp="1" noChangeAspect="1"/>
          </p:cNvPicPr>
          <p:nvPr>
            <p:ph idx="1"/>
          </p:nvPr>
        </p:nvPicPr>
        <p:blipFill rotWithShape="1">
          <a:blip r:embed="rId2" cstate="email">
            <a:clrChange>
              <a:clrFrom>
                <a:srgbClr val="F4F4F4"/>
              </a:clrFrom>
              <a:clrTo>
                <a:srgbClr val="F4F4F4">
                  <a:alpha val="0"/>
                </a:srgbClr>
              </a:clrTo>
            </a:clrChange>
            <a:extLst>
              <a:ext uri="{28A0092B-C50C-407E-A947-70E740481C1C}">
                <a14:useLocalDpi xmlns:a14="http://schemas.microsoft.com/office/drawing/2010/main"/>
              </a:ext>
            </a:extLst>
          </a:blip>
          <a:srcRect/>
          <a:stretch/>
        </p:blipFill>
        <p:spPr>
          <a:xfrm>
            <a:off x="1005552" y="1623694"/>
            <a:ext cx="10180895" cy="4526592"/>
          </a:xfrm>
          <a:prstGeom prst="rect">
            <a:avLst/>
          </a:prstGeom>
        </p:spPr>
      </p:pic>
      <p:sp>
        <p:nvSpPr>
          <p:cNvPr id="6" name="TextBox 5">
            <a:extLst>
              <a:ext uri="{FF2B5EF4-FFF2-40B4-BE49-F238E27FC236}">
                <a16:creationId xmlns:a16="http://schemas.microsoft.com/office/drawing/2014/main" id="{9320910D-DA82-BC41-80E3-D21EF41F3F4E}"/>
              </a:ext>
            </a:extLst>
          </p:cNvPr>
          <p:cNvSpPr txBox="1"/>
          <p:nvPr/>
        </p:nvSpPr>
        <p:spPr>
          <a:xfrm>
            <a:off x="7036905" y="5380384"/>
            <a:ext cx="4149541" cy="748826"/>
          </a:xfrm>
          <a:prstGeom prst="rect">
            <a:avLst/>
          </a:prstGeom>
          <a:solidFill>
            <a:schemeClr val="tx2">
              <a:lumMod val="10000"/>
              <a:lumOff val="9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267E1B1F-3B7C-3745-83BD-70F90C526BA2}"/>
              </a:ext>
            </a:extLst>
          </p:cNvPr>
          <p:cNvSpPr txBox="1"/>
          <p:nvPr/>
        </p:nvSpPr>
        <p:spPr>
          <a:xfrm>
            <a:off x="7036903" y="3259232"/>
            <a:ext cx="4149543" cy="475348"/>
          </a:xfrm>
          <a:prstGeom prst="rect">
            <a:avLst/>
          </a:prstGeom>
          <a:solidFill>
            <a:schemeClr val="tx2">
              <a:lumMod val="10000"/>
              <a:lumOff val="90000"/>
            </a:schemeClr>
          </a:solidFill>
        </p:spPr>
        <p:txBody>
          <a:bodyPr wrap="square" rtlCol="0">
            <a:spAutoFit/>
          </a:bodyPr>
          <a:lstStyle/>
          <a:p>
            <a:endParaRPr lang="en-US" dirty="0"/>
          </a:p>
        </p:txBody>
      </p:sp>
    </p:spTree>
    <p:extLst>
      <p:ext uri="{BB962C8B-B14F-4D97-AF65-F5344CB8AC3E}">
        <p14:creationId xmlns:p14="http://schemas.microsoft.com/office/powerpoint/2010/main" val="362160690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E6228-B274-405F-8AFB-F94ECD6436EE}"/>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a:bodyPr>
          <a:lstStyle/>
          <a:p>
            <a:r>
              <a:rPr lang="en-ZA" dirty="0">
                <a:latin typeface="Century Gothic" panose="020B0502020202020204" pitchFamily="34" charset="0"/>
              </a:rPr>
              <a:t>Zinc concentrate – </a:t>
            </a:r>
            <a:r>
              <a:rPr lang="en-ZA" dirty="0">
                <a:solidFill>
                  <a:schemeClr val="accent1"/>
                </a:solidFill>
                <a:latin typeface="Century Gothic" panose="020B0502020202020204" pitchFamily="34" charset="0"/>
              </a:rPr>
              <a:t>questionable new mine supply</a:t>
            </a:r>
          </a:p>
        </p:txBody>
      </p:sp>
      <p:sp>
        <p:nvSpPr>
          <p:cNvPr id="4" name="Slide Number Placeholder 3"/>
          <p:cNvSpPr>
            <a:spLocks noGrp="1"/>
          </p:cNvSpPr>
          <p:nvPr>
            <p:ph type="sldNum" sz="quarter" idx="12"/>
          </p:nvPr>
        </p:nvSpPr>
        <p:spPr/>
        <p:txBody>
          <a:bodyPr/>
          <a:lstStyle/>
          <a:p>
            <a:fld id="{F59FA6F2-0F41-4173-BCF3-FDE60228E236}" type="slidenum">
              <a:rPr lang="en-ZA" smtClean="0"/>
              <a:t>12</a:t>
            </a:fld>
            <a:endParaRPr lang="en-ZA" dirty="0"/>
          </a:p>
        </p:txBody>
      </p:sp>
      <p:sp>
        <p:nvSpPr>
          <p:cNvPr id="5" name="TextBox 4">
            <a:extLst>
              <a:ext uri="{FF2B5EF4-FFF2-40B4-BE49-F238E27FC236}">
                <a16:creationId xmlns:a16="http://schemas.microsoft.com/office/drawing/2014/main" id="{F846881A-0536-462F-BAD7-339D901E01AE}"/>
              </a:ext>
            </a:extLst>
          </p:cNvPr>
          <p:cNvSpPr txBox="1"/>
          <p:nvPr/>
        </p:nvSpPr>
        <p:spPr>
          <a:xfrm>
            <a:off x="574322" y="1765248"/>
            <a:ext cx="11143061" cy="338554"/>
          </a:xfrm>
          <a:prstGeom prst="rect">
            <a:avLst/>
          </a:prstGeom>
          <a:noFill/>
        </p:spPr>
        <p:txBody>
          <a:bodyPr wrap="square" rtlCol="0">
            <a:spAutoFit/>
          </a:bodyPr>
          <a:lstStyle/>
          <a:p>
            <a:r>
              <a:rPr lang="en-ZA" sz="1600" b="1" dirty="0">
                <a:solidFill>
                  <a:schemeClr val="accent1"/>
                </a:solidFill>
                <a:latin typeface="Century Gothic" panose="020B0502020202020204" pitchFamily="34" charset="0"/>
              </a:rPr>
              <a:t>Consistent delays in major projects coming online – potential for progressive concentrate market tightness</a:t>
            </a:r>
          </a:p>
        </p:txBody>
      </p:sp>
      <p:pic>
        <p:nvPicPr>
          <p:cNvPr id="6" name="Content Placeholder 4">
            <a:extLst>
              <a:ext uri="{FF2B5EF4-FFF2-40B4-BE49-F238E27FC236}">
                <a16:creationId xmlns:a16="http://schemas.microsoft.com/office/drawing/2014/main" id="{132A5FA7-4B4F-435D-891B-45BE01F4A773}"/>
              </a:ext>
            </a:extLst>
          </p:cNvPr>
          <p:cNvPicPr>
            <a:picLocks noChangeAspect="1"/>
          </p:cNvPicPr>
          <p:nvPr/>
        </p:nvPicPr>
        <p:blipFill rotWithShape="1">
          <a:blip r:embed="rId2"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p:blipFill>
        <p:spPr>
          <a:xfrm>
            <a:off x="1195567" y="2103802"/>
            <a:ext cx="9096300" cy="3978751"/>
          </a:xfrm>
          <a:prstGeom prst="rect">
            <a:avLst/>
          </a:prstGeom>
        </p:spPr>
      </p:pic>
    </p:spTree>
    <p:extLst>
      <p:ext uri="{BB962C8B-B14F-4D97-AF65-F5344CB8AC3E}">
        <p14:creationId xmlns:p14="http://schemas.microsoft.com/office/powerpoint/2010/main" val="224526589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E6228-B274-405F-8AFB-F94ECD6436EE}"/>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descr="A close up of a map&#10;&#10;Description automatically generated">
            <a:extLst>
              <a:ext uri="{FF2B5EF4-FFF2-40B4-BE49-F238E27FC236}">
                <a16:creationId xmlns:a16="http://schemas.microsoft.com/office/drawing/2014/main" id="{6D56757D-4DE7-48FF-A0FF-1F11061482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7635" y="1644770"/>
            <a:ext cx="5291830" cy="4526592"/>
          </a:xfrm>
          <a:prstGeom prst="rect">
            <a:avLst/>
          </a:prstGeom>
        </p:spPr>
      </p:pic>
      <p:sp>
        <p:nvSpPr>
          <p:cNvPr id="2" name="Title 1"/>
          <p:cNvSpPr>
            <a:spLocks noGrp="1"/>
          </p:cNvSpPr>
          <p:nvPr>
            <p:ph type="title"/>
          </p:nvPr>
        </p:nvSpPr>
        <p:spPr/>
        <p:txBody>
          <a:bodyPr>
            <a:normAutofit/>
          </a:bodyPr>
          <a:lstStyle/>
          <a:p>
            <a:r>
              <a:rPr lang="en-ZA" dirty="0">
                <a:latin typeface="Century Gothic" panose="020B0502020202020204" pitchFamily="34" charset="0"/>
              </a:rPr>
              <a:t>Orion minerals – </a:t>
            </a:r>
            <a:r>
              <a:rPr lang="en-ZA" dirty="0">
                <a:solidFill>
                  <a:srgbClr val="F09832"/>
                </a:solidFill>
                <a:latin typeface="Century Gothic" panose="020B0502020202020204" pitchFamily="34" charset="0"/>
              </a:rPr>
              <a:t>A compelling investment CASE</a:t>
            </a:r>
          </a:p>
        </p:txBody>
      </p:sp>
      <p:sp>
        <p:nvSpPr>
          <p:cNvPr id="28" name="Content Placeholder 2">
            <a:extLst>
              <a:ext uri="{FF2B5EF4-FFF2-40B4-BE49-F238E27FC236}">
                <a16:creationId xmlns:a16="http://schemas.microsoft.com/office/drawing/2014/main" id="{237E797E-3500-4E02-98D5-DAD73761E6CD}"/>
              </a:ext>
            </a:extLst>
          </p:cNvPr>
          <p:cNvSpPr>
            <a:spLocks noGrp="1"/>
          </p:cNvSpPr>
          <p:nvPr>
            <p:ph idx="1"/>
          </p:nvPr>
        </p:nvSpPr>
        <p:spPr>
          <a:xfrm>
            <a:off x="402113" y="1874520"/>
            <a:ext cx="6498057" cy="4267678"/>
          </a:xfrm>
        </p:spPr>
        <p:txBody>
          <a:bodyPr>
            <a:noAutofit/>
          </a:bodyPr>
          <a:lstStyle/>
          <a:p>
            <a:pPr marL="0" indent="0" fontAlgn="base">
              <a:buNone/>
            </a:pPr>
            <a:r>
              <a:rPr lang="en-ZA" sz="1200" b="1" dirty="0">
                <a:latin typeface="Century Gothic" panose="020B0502020202020204" pitchFamily="34" charset="0"/>
              </a:rPr>
              <a:t>THE OREBODY</a:t>
            </a:r>
          </a:p>
          <a:p>
            <a:pPr fontAlgn="base"/>
            <a:r>
              <a:rPr lang="en-ZA" sz="1200" dirty="0">
                <a:latin typeface="Century Gothic" panose="020B0502020202020204" pitchFamily="34" charset="0"/>
              </a:rPr>
              <a:t>Globally significant VMS Resource: 30.49Mt @ 1.2% Cu, 3.7% Zn</a:t>
            </a:r>
          </a:p>
          <a:p>
            <a:pPr fontAlgn="base"/>
            <a:r>
              <a:rPr lang="en-ZA" sz="1200" dirty="0">
                <a:latin typeface="Century Gothic" panose="020B0502020202020204" pitchFamily="34" charset="0"/>
              </a:rPr>
              <a:t>Mineral Reserve: 13.62Mt @ 1.06% Cu, 3.18% Zn</a:t>
            </a:r>
          </a:p>
          <a:p>
            <a:pPr marL="0" indent="0" fontAlgn="base">
              <a:buNone/>
            </a:pPr>
            <a:endParaRPr lang="en-ZA" sz="1200" dirty="0">
              <a:latin typeface="Century Gothic" panose="020B0502020202020204" pitchFamily="34" charset="0"/>
            </a:endParaRPr>
          </a:p>
          <a:p>
            <a:pPr marL="0" indent="0" fontAlgn="base">
              <a:buNone/>
            </a:pPr>
            <a:r>
              <a:rPr lang="en-ZA" sz="1200" b="1" dirty="0">
                <a:latin typeface="Century Gothic" panose="020B0502020202020204" pitchFamily="34" charset="0"/>
              </a:rPr>
              <a:t>FOUNDATION PHASE BFS OUTCOMES</a:t>
            </a:r>
          </a:p>
          <a:p>
            <a:pPr fontAlgn="base"/>
            <a:r>
              <a:rPr lang="en-ZA" sz="1200" dirty="0">
                <a:latin typeface="Century Gothic" panose="020B0502020202020204" pitchFamily="34" charset="0"/>
              </a:rPr>
              <a:t>Initial 10-year, 2.4Mtpa operation targeting 22ktpa Cu</a:t>
            </a:r>
            <a:r>
              <a:rPr lang="en-AU" sz="1200" dirty="0">
                <a:latin typeface="Century Gothic" panose="020B0502020202020204" pitchFamily="34" charset="0"/>
              </a:rPr>
              <a:t> &amp; </a:t>
            </a:r>
            <a:r>
              <a:rPr lang="en-ZA" sz="1200" dirty="0">
                <a:latin typeface="Century Gothic" panose="020B0502020202020204" pitchFamily="34" charset="0"/>
              </a:rPr>
              <a:t>70ktpa Zn </a:t>
            </a:r>
          </a:p>
          <a:p>
            <a:pPr fontAlgn="base"/>
            <a:r>
              <a:rPr lang="en-ZA" sz="1200" dirty="0">
                <a:latin typeface="Century Gothic" panose="020B0502020202020204" pitchFamily="34" charset="0"/>
              </a:rPr>
              <a:t>Strong operating margins and financials</a:t>
            </a:r>
          </a:p>
          <a:p>
            <a:pPr lvl="1">
              <a:buFont typeface="Courier New" panose="02070309020205020404" pitchFamily="49" charset="0"/>
              <a:buChar char="o"/>
            </a:pPr>
            <a:r>
              <a:rPr lang="en-ZA" sz="1200" dirty="0">
                <a:latin typeface="Century Gothic" panose="020B0502020202020204" pitchFamily="34" charset="0"/>
              </a:rPr>
              <a:t>Pre-tax free cash flow of A$1.1bn (post-tax A$819m)</a:t>
            </a:r>
          </a:p>
          <a:p>
            <a:pPr lvl="1">
              <a:buFont typeface="Courier New" panose="02070309020205020404" pitchFamily="49" charset="0"/>
              <a:buChar char="o"/>
            </a:pPr>
            <a:r>
              <a:rPr lang="en-ZA" sz="1200" dirty="0">
                <a:latin typeface="Century Gothic" panose="020B0502020202020204" pitchFamily="34" charset="0"/>
              </a:rPr>
              <a:t>Pre-tax NPV</a:t>
            </a:r>
            <a:r>
              <a:rPr lang="en-ZA" sz="1200" baseline="-25000" dirty="0">
                <a:latin typeface="Century Gothic" panose="020B0502020202020204" pitchFamily="34" charset="0"/>
              </a:rPr>
              <a:t>8%</a:t>
            </a:r>
            <a:r>
              <a:rPr lang="en-ZA" sz="1200" dirty="0">
                <a:latin typeface="Century Gothic" panose="020B0502020202020204" pitchFamily="34" charset="0"/>
              </a:rPr>
              <a:t> of A$574m (post-tax A$408m)</a:t>
            </a:r>
          </a:p>
          <a:p>
            <a:pPr lvl="1">
              <a:buFont typeface="Courier New" panose="02070309020205020404" pitchFamily="49" charset="0"/>
              <a:buChar char="o"/>
            </a:pPr>
            <a:r>
              <a:rPr lang="en-ZA" sz="1200" dirty="0">
                <a:latin typeface="Century Gothic" panose="020B0502020202020204" pitchFamily="34" charset="0"/>
              </a:rPr>
              <a:t>Peak funding of A$378m</a:t>
            </a:r>
          </a:p>
          <a:p>
            <a:pPr lvl="1">
              <a:buFont typeface="Courier New" panose="02070309020205020404" pitchFamily="49" charset="0"/>
              <a:buChar char="o"/>
            </a:pPr>
            <a:r>
              <a:rPr lang="en-ZA" sz="1200" dirty="0">
                <a:latin typeface="Century Gothic" panose="020B0502020202020204" pitchFamily="34" charset="0"/>
              </a:rPr>
              <a:t>Payback period of three years from first production</a:t>
            </a:r>
          </a:p>
          <a:p>
            <a:pPr lvl="1">
              <a:buFont typeface="Courier New" panose="02070309020205020404" pitchFamily="49" charset="0"/>
              <a:buChar char="o"/>
            </a:pPr>
            <a:r>
              <a:rPr lang="en-ZA" sz="1200" dirty="0">
                <a:latin typeface="Century Gothic" panose="020B0502020202020204" pitchFamily="34" charset="0"/>
              </a:rPr>
              <a:t>All-in sustaining margin of 44%</a:t>
            </a:r>
          </a:p>
          <a:p>
            <a:pPr marL="0" indent="0" fontAlgn="base">
              <a:buNone/>
            </a:pPr>
            <a:endParaRPr lang="en-ZA" sz="1200" b="1" dirty="0">
              <a:latin typeface="Century Gothic" panose="020B0502020202020204" pitchFamily="34" charset="0"/>
            </a:endParaRPr>
          </a:p>
          <a:p>
            <a:pPr marL="0" indent="0" fontAlgn="base">
              <a:buNone/>
            </a:pPr>
            <a:r>
              <a:rPr lang="en-ZA" sz="1200" b="1" dirty="0">
                <a:latin typeface="Century Gothic" panose="020B0502020202020204" pitchFamily="34" charset="0"/>
              </a:rPr>
              <a:t>PERMITTING</a:t>
            </a:r>
          </a:p>
          <a:p>
            <a:r>
              <a:rPr lang="en-ZA" sz="1200" dirty="0">
                <a:latin typeface="Century Gothic" panose="020B0502020202020204" pitchFamily="34" charset="0"/>
              </a:rPr>
              <a:t>The granting of the environmental permit is a key milestone for the development of the Prieska Project, clearing the way for the award of the Mining Right.</a:t>
            </a:r>
          </a:p>
          <a:p>
            <a:pPr marL="0" indent="0" fontAlgn="base">
              <a:buNone/>
            </a:pPr>
            <a:endParaRPr lang="en-ZA" sz="1200" dirty="0">
              <a:latin typeface="Century Gothic" panose="020B0502020202020204" pitchFamily="34" charset="0"/>
            </a:endParaRPr>
          </a:p>
          <a:p>
            <a:pPr marL="0" indent="0" fontAlgn="base">
              <a:buNone/>
            </a:pPr>
            <a:r>
              <a:rPr lang="en-ZA" sz="1200" b="1" dirty="0">
                <a:latin typeface="Century Gothic" panose="020B0502020202020204" pitchFamily="34" charset="0"/>
              </a:rPr>
              <a:t>THE FUTURE</a:t>
            </a:r>
          </a:p>
          <a:p>
            <a:pPr fontAlgn="base"/>
            <a:r>
              <a:rPr lang="en-ZA" sz="1200" dirty="0">
                <a:latin typeface="Century Gothic" panose="020B0502020202020204" pitchFamily="34" charset="0"/>
              </a:rPr>
              <a:t>Exceptional exploration and growth pipeline</a:t>
            </a:r>
          </a:p>
        </p:txBody>
      </p:sp>
      <p:sp>
        <p:nvSpPr>
          <p:cNvPr id="4" name="Slide Number Placeholder 3"/>
          <p:cNvSpPr>
            <a:spLocks noGrp="1"/>
          </p:cNvSpPr>
          <p:nvPr>
            <p:ph type="sldNum" sz="quarter" idx="12"/>
          </p:nvPr>
        </p:nvSpPr>
        <p:spPr/>
        <p:txBody>
          <a:bodyPr/>
          <a:lstStyle/>
          <a:p>
            <a:fld id="{F59FA6F2-0F41-4173-BCF3-FDE60228E236}" type="slidenum">
              <a:rPr lang="en-ZA" smtClean="0"/>
              <a:t>13</a:t>
            </a:fld>
            <a:endParaRPr lang="en-ZA" dirty="0"/>
          </a:p>
        </p:txBody>
      </p:sp>
      <p:sp>
        <p:nvSpPr>
          <p:cNvPr id="19" name="TextBox 18">
            <a:extLst>
              <a:ext uri="{FF2B5EF4-FFF2-40B4-BE49-F238E27FC236}">
                <a16:creationId xmlns:a16="http://schemas.microsoft.com/office/drawing/2014/main" id="{2D1F3792-E2E2-41CF-A76B-58A3B7FD841F}"/>
              </a:ext>
            </a:extLst>
          </p:cNvPr>
          <p:cNvSpPr txBox="1"/>
          <p:nvPr/>
        </p:nvSpPr>
        <p:spPr>
          <a:xfrm>
            <a:off x="571796" y="6225126"/>
            <a:ext cx="3344884" cy="215444"/>
          </a:xfrm>
          <a:prstGeom prst="rect">
            <a:avLst/>
          </a:prstGeom>
          <a:noFill/>
        </p:spPr>
        <p:txBody>
          <a:bodyPr wrap="square" rtlCol="0">
            <a:spAutoFit/>
          </a:bodyPr>
          <a:lstStyle/>
          <a:p>
            <a:r>
              <a:rPr lang="en-AU" sz="800" dirty="0">
                <a:latin typeface="Century Gothic" panose="020B0502020202020204" pitchFamily="34" charset="0"/>
              </a:rPr>
              <a:t>Refer ASX release 26 June 2019 and ASX release 8 July 2019</a:t>
            </a:r>
          </a:p>
        </p:txBody>
      </p:sp>
    </p:spTree>
    <p:extLst>
      <p:ext uri="{BB962C8B-B14F-4D97-AF65-F5344CB8AC3E}">
        <p14:creationId xmlns:p14="http://schemas.microsoft.com/office/powerpoint/2010/main" val="171215597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322" y="593636"/>
            <a:ext cx="11048409" cy="938950"/>
          </a:xfrm>
        </p:spPr>
        <p:txBody>
          <a:bodyPr/>
          <a:lstStyle/>
          <a:p>
            <a:r>
              <a:rPr lang="en-AU" dirty="0">
                <a:latin typeface="Century Gothic" panose="020B0502020202020204" pitchFamily="34" charset="0"/>
              </a:rPr>
              <a:t>PRIESKA: DEVELOPING A NEW MINE</a:t>
            </a:r>
            <a:br>
              <a:rPr lang="en-AU" dirty="0">
                <a:latin typeface="Century Gothic" panose="020B0502020202020204" pitchFamily="34" charset="0"/>
              </a:rPr>
            </a:br>
            <a:r>
              <a:rPr lang="en-AU" dirty="0">
                <a:solidFill>
                  <a:schemeClr val="accent1"/>
                </a:solidFill>
                <a:latin typeface="Century Gothic" panose="020B0502020202020204" pitchFamily="34" charset="0"/>
              </a:rPr>
              <a:t>IN THE FOOTPRINT OF AN OLD ONE</a:t>
            </a:r>
            <a:endParaRPr lang="en-ZA" dirty="0">
              <a:latin typeface="Century Gothic" panose="020B0502020202020204" pitchFamily="34" charset="0"/>
            </a:endParaRPr>
          </a:p>
        </p:txBody>
      </p:sp>
      <p:sp>
        <p:nvSpPr>
          <p:cNvPr id="12" name="Content Placeholder 2">
            <a:extLst>
              <a:ext uri="{FF2B5EF4-FFF2-40B4-BE49-F238E27FC236}">
                <a16:creationId xmlns:a16="http://schemas.microsoft.com/office/drawing/2014/main" id="{FBFA1D9C-019F-45F7-B744-415DC01410A2}"/>
              </a:ext>
            </a:extLst>
          </p:cNvPr>
          <p:cNvSpPr>
            <a:spLocks noGrp="1"/>
          </p:cNvSpPr>
          <p:nvPr>
            <p:ph idx="1"/>
          </p:nvPr>
        </p:nvSpPr>
        <p:spPr>
          <a:xfrm>
            <a:off x="574322" y="1678391"/>
            <a:ext cx="5136512" cy="4975613"/>
          </a:xfrm>
        </p:spPr>
        <p:txBody>
          <a:bodyPr>
            <a:noAutofit/>
          </a:bodyPr>
          <a:lstStyle/>
          <a:p>
            <a:pPr marL="0" indent="0">
              <a:spcBef>
                <a:spcPts val="1200"/>
              </a:spcBef>
              <a:buNone/>
            </a:pPr>
            <a:r>
              <a:rPr lang="en-AU" sz="1400" b="1" dirty="0">
                <a:latin typeface="Century Gothic" panose="020B0502020202020204" pitchFamily="34" charset="0"/>
              </a:rPr>
              <a:t>Extensive infrastructure already in place:</a:t>
            </a:r>
            <a:endParaRPr lang="en-ZA" sz="1400" b="1" dirty="0">
              <a:latin typeface="Century Gothic" panose="020B0502020202020204" pitchFamily="34" charset="0"/>
            </a:endParaRPr>
          </a:p>
          <a:p>
            <a:pPr>
              <a:spcBef>
                <a:spcPts val="1200"/>
              </a:spcBef>
            </a:pPr>
            <a:r>
              <a:rPr lang="en-AU" sz="1400" dirty="0">
                <a:latin typeface="Century Gothic" panose="020B0502020202020204" pitchFamily="34" charset="0"/>
              </a:rPr>
              <a:t>Primary shafts and underground decline roadways</a:t>
            </a:r>
            <a:endParaRPr lang="en-ZA" sz="1400" dirty="0">
              <a:latin typeface="Century Gothic" panose="020B0502020202020204" pitchFamily="34" charset="0"/>
            </a:endParaRPr>
          </a:p>
          <a:p>
            <a:pPr>
              <a:spcBef>
                <a:spcPts val="1200"/>
              </a:spcBef>
            </a:pPr>
            <a:r>
              <a:rPr lang="en-AU" sz="1400" dirty="0">
                <a:latin typeface="Century Gothic" panose="020B0502020202020204" pitchFamily="34" charset="0"/>
              </a:rPr>
              <a:t>Sealed access roads to project site</a:t>
            </a:r>
          </a:p>
          <a:p>
            <a:pPr>
              <a:spcBef>
                <a:spcPts val="1200"/>
              </a:spcBef>
            </a:pPr>
            <a:r>
              <a:rPr lang="en-AU" sz="1400" dirty="0">
                <a:latin typeface="Century Gothic" panose="020B0502020202020204" pitchFamily="34" charset="0"/>
              </a:rPr>
              <a:t>48km via bitumen road to existing rail siding</a:t>
            </a:r>
          </a:p>
          <a:p>
            <a:pPr>
              <a:spcBef>
                <a:spcPts val="1200"/>
              </a:spcBef>
            </a:pPr>
            <a:r>
              <a:rPr lang="en-AU" sz="1400" dirty="0">
                <a:latin typeface="Century Gothic" panose="020B0502020202020204" pitchFamily="34" charset="0"/>
              </a:rPr>
              <a:t>Four high-voltage regional lines linked to national electricity grid</a:t>
            </a:r>
            <a:endParaRPr lang="en-ZA" sz="1400" dirty="0">
              <a:latin typeface="Century Gothic" panose="020B0502020202020204" pitchFamily="34" charset="0"/>
            </a:endParaRPr>
          </a:p>
          <a:p>
            <a:pPr>
              <a:spcBef>
                <a:spcPts val="1200"/>
              </a:spcBef>
            </a:pPr>
            <a:r>
              <a:rPr lang="en-AU" sz="1400" dirty="0">
                <a:latin typeface="Century Gothic" panose="020B0502020202020204" pitchFamily="34" charset="0"/>
              </a:rPr>
              <a:t>175MW operational solar power plants in area with additional 675MW approved and 300MW pending authorisation</a:t>
            </a:r>
            <a:endParaRPr lang="en-ZA" sz="1400" dirty="0">
              <a:latin typeface="Century Gothic" panose="020B0502020202020204" pitchFamily="34" charset="0"/>
            </a:endParaRPr>
          </a:p>
          <a:p>
            <a:pPr>
              <a:spcBef>
                <a:spcPts val="1200"/>
              </a:spcBef>
            </a:pPr>
            <a:r>
              <a:rPr lang="en-AU" sz="1400" dirty="0">
                <a:latin typeface="Century Gothic" panose="020B0502020202020204" pitchFamily="34" charset="0"/>
              </a:rPr>
              <a:t>800km rail link to major bulk commodity and deep-water ports</a:t>
            </a:r>
            <a:endParaRPr lang="en-ZA" sz="1400" dirty="0">
              <a:latin typeface="Century Gothic" panose="020B0502020202020204" pitchFamily="34" charset="0"/>
            </a:endParaRPr>
          </a:p>
          <a:p>
            <a:pPr>
              <a:spcBef>
                <a:spcPts val="1200"/>
              </a:spcBef>
            </a:pPr>
            <a:r>
              <a:rPr lang="en-AU" sz="1400" dirty="0">
                <a:latin typeface="Century Gothic" panose="020B0502020202020204" pitchFamily="34" charset="0"/>
              </a:rPr>
              <a:t>Bulk water pipeline supplies to site</a:t>
            </a:r>
            <a:endParaRPr lang="en-ZA" sz="1400" dirty="0">
              <a:latin typeface="Century Gothic" panose="020B0502020202020204" pitchFamily="34" charset="0"/>
            </a:endParaRPr>
          </a:p>
          <a:p>
            <a:pPr>
              <a:spcBef>
                <a:spcPts val="1200"/>
              </a:spcBef>
            </a:pPr>
            <a:r>
              <a:rPr lang="en-AU" sz="1400" dirty="0">
                <a:latin typeface="Century Gothic" panose="020B0502020202020204" pitchFamily="34" charset="0"/>
              </a:rPr>
              <a:t>Good contractor accommodation facilities ~3km from site</a:t>
            </a:r>
          </a:p>
          <a:p>
            <a:pPr>
              <a:spcBef>
                <a:spcPts val="1200"/>
              </a:spcBef>
            </a:pPr>
            <a:r>
              <a:rPr lang="en-AU" sz="1400" dirty="0">
                <a:latin typeface="Century Gothic" panose="020B0502020202020204" pitchFamily="34" charset="0"/>
              </a:rPr>
              <a:t>Low environmental sensitivity – existing mine footprint</a:t>
            </a:r>
            <a:endParaRPr lang="en-ZA" sz="1400" dirty="0">
              <a:latin typeface="Century Gothic" panose="020B0502020202020204" pitchFamily="34" charset="0"/>
            </a:endParaRPr>
          </a:p>
          <a:p>
            <a:pPr marL="0" indent="0">
              <a:spcBef>
                <a:spcPts val="600"/>
              </a:spcBef>
              <a:buNone/>
            </a:pPr>
            <a:endParaRPr lang="en-ZA" dirty="0"/>
          </a:p>
        </p:txBody>
      </p:sp>
      <p:sp>
        <p:nvSpPr>
          <p:cNvPr id="4" name="Slide Number Placeholder 3"/>
          <p:cNvSpPr>
            <a:spLocks noGrp="1"/>
          </p:cNvSpPr>
          <p:nvPr>
            <p:ph type="sldNum" sz="quarter" idx="12"/>
          </p:nvPr>
        </p:nvSpPr>
        <p:spPr>
          <a:xfrm>
            <a:off x="8490856" y="6150286"/>
            <a:ext cx="2743200" cy="365125"/>
          </a:xfrm>
        </p:spPr>
        <p:txBody>
          <a:bodyPr/>
          <a:lstStyle/>
          <a:p>
            <a:fld id="{F59FA6F2-0F41-4173-BCF3-FDE60228E236}" type="slidenum">
              <a:rPr lang="en-ZA" smtClean="0"/>
              <a:t>14</a:t>
            </a:fld>
            <a:endParaRPr lang="en-ZA" dirty="0"/>
          </a:p>
        </p:txBody>
      </p:sp>
      <p:pic>
        <p:nvPicPr>
          <p:cNvPr id="3" name="Picture 2">
            <a:extLst>
              <a:ext uri="{FF2B5EF4-FFF2-40B4-BE49-F238E27FC236}">
                <a16:creationId xmlns:a16="http://schemas.microsoft.com/office/drawing/2014/main" id="{0B9D5E8D-AB12-2042-B0C8-B73E6488D2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0835" y="2115727"/>
            <a:ext cx="6092374" cy="4034560"/>
          </a:xfrm>
          <a:prstGeom prst="rect">
            <a:avLst/>
          </a:prstGeom>
        </p:spPr>
      </p:pic>
    </p:spTree>
    <p:extLst>
      <p:ext uri="{BB962C8B-B14F-4D97-AF65-F5344CB8AC3E}">
        <p14:creationId xmlns:p14="http://schemas.microsoft.com/office/powerpoint/2010/main" val="284037624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ound, truck, outdoor&#10;&#10;Description automatically generated">
            <a:extLst>
              <a:ext uri="{FF2B5EF4-FFF2-40B4-BE49-F238E27FC236}">
                <a16:creationId xmlns:a16="http://schemas.microsoft.com/office/drawing/2014/main" id="{D09531D1-753D-410D-92BB-8B11C7A02D98}"/>
              </a:ext>
            </a:extLst>
          </p:cNvPr>
          <p:cNvPicPr/>
          <p:nvPr/>
        </p:nvPicPr>
        <p:blipFill rotWithShape="1">
          <a:blip r:embed="rId2" cstate="email">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a:ext>
            </a:extLst>
          </a:blip>
          <a:srcRect/>
          <a:stretch/>
        </p:blipFill>
        <p:spPr>
          <a:xfrm>
            <a:off x="5866328" y="1614286"/>
            <a:ext cx="6325672" cy="4536000"/>
          </a:xfrm>
          <a:prstGeom prst="rect">
            <a:avLst/>
          </a:prstGeom>
          <a:noFill/>
        </p:spPr>
      </p:pic>
      <p:pic>
        <p:nvPicPr>
          <p:cNvPr id="6" name="Picture 5" descr="A picture containing person, building, outdoor, sitting&#10;&#10;Description automatically generated">
            <a:extLst>
              <a:ext uri="{FF2B5EF4-FFF2-40B4-BE49-F238E27FC236}">
                <a16:creationId xmlns:a16="http://schemas.microsoft.com/office/drawing/2014/main" id="{32BD6042-328A-4EA4-BB8C-E2B02529D84B}"/>
              </a:ext>
            </a:extLst>
          </p:cNvPr>
          <p:cNvPicPr/>
          <p:nvPr/>
        </p:nvPicPr>
        <p:blipFill rotWithShape="1">
          <a:blip r:embed="rId4" cstate="email">
            <a:extLst>
              <a:ext uri="{BEBA8EAE-BF5A-486C-A8C5-ECC9F3942E4B}">
                <a14:imgProps xmlns:a14="http://schemas.microsoft.com/office/drawing/2010/main">
                  <a14:imgLayer r:embed="rId5">
                    <a14:imgEffect>
                      <a14:brightnessContrast bright="-48000"/>
                    </a14:imgEffect>
                  </a14:imgLayer>
                </a14:imgProps>
              </a:ext>
              <a:ext uri="{28A0092B-C50C-407E-A947-70E740481C1C}">
                <a14:useLocalDpi xmlns:a14="http://schemas.microsoft.com/office/drawing/2010/main"/>
              </a:ext>
            </a:extLst>
          </a:blip>
          <a:srcRect/>
          <a:stretch/>
        </p:blipFill>
        <p:spPr>
          <a:xfrm>
            <a:off x="0" y="1614286"/>
            <a:ext cx="5989983" cy="4536000"/>
          </a:xfrm>
          <a:prstGeom prst="rect">
            <a:avLst/>
          </a:prstGeom>
          <a:noFill/>
        </p:spPr>
      </p:pic>
      <p:sp>
        <p:nvSpPr>
          <p:cNvPr id="9" name="Title 1">
            <a:extLst>
              <a:ext uri="{FF2B5EF4-FFF2-40B4-BE49-F238E27FC236}">
                <a16:creationId xmlns:a16="http://schemas.microsoft.com/office/drawing/2014/main" id="{A6D9D78F-9B2D-4669-B90B-FDA0D951361F}"/>
              </a:ext>
            </a:extLst>
          </p:cNvPr>
          <p:cNvSpPr>
            <a:spLocks noGrp="1"/>
          </p:cNvSpPr>
          <p:nvPr>
            <p:ph type="title"/>
          </p:nvPr>
        </p:nvSpPr>
        <p:spPr/>
        <p:txBody>
          <a:bodyPr>
            <a:normAutofit/>
          </a:bodyPr>
          <a:lstStyle/>
          <a:p>
            <a:r>
              <a:rPr lang="en-AU" dirty="0">
                <a:latin typeface="Century Gothic" panose="020B0502020202020204" pitchFamily="34" charset="0"/>
              </a:rPr>
              <a:t>Prieska: </a:t>
            </a:r>
            <a:r>
              <a:rPr lang="en-AU" dirty="0">
                <a:solidFill>
                  <a:schemeClr val="accent1"/>
                </a:solidFill>
                <a:latin typeface="Century Gothic" panose="020B0502020202020204" pitchFamily="34" charset="0"/>
              </a:rPr>
              <a:t>mine of the future</a:t>
            </a:r>
          </a:p>
        </p:txBody>
      </p:sp>
      <p:sp>
        <p:nvSpPr>
          <p:cNvPr id="10" name="Content Placeholder 9">
            <a:extLst>
              <a:ext uri="{FF2B5EF4-FFF2-40B4-BE49-F238E27FC236}">
                <a16:creationId xmlns:a16="http://schemas.microsoft.com/office/drawing/2014/main" id="{27BCF5A9-EE1F-4A28-8805-DDBD335594A2}"/>
              </a:ext>
            </a:extLst>
          </p:cNvPr>
          <p:cNvSpPr>
            <a:spLocks noGrp="1"/>
          </p:cNvSpPr>
          <p:nvPr>
            <p:ph idx="1"/>
          </p:nvPr>
        </p:nvSpPr>
        <p:spPr>
          <a:xfrm>
            <a:off x="1288196" y="2201662"/>
            <a:ext cx="9146404" cy="3891522"/>
          </a:xfrm>
        </p:spPr>
        <p:txBody>
          <a:bodyPr/>
          <a:lstStyle/>
          <a:p>
            <a:pPr marL="0" indent="0" fontAlgn="base">
              <a:lnSpc>
                <a:spcPct val="110000"/>
              </a:lnSpc>
              <a:spcBef>
                <a:spcPts val="0"/>
              </a:spcBef>
              <a:buNone/>
            </a:pPr>
            <a:r>
              <a:rPr lang="en-ZA" sz="1400" dirty="0">
                <a:solidFill>
                  <a:schemeClr val="bg1"/>
                </a:solidFill>
                <a:latin typeface="Century Gothic" panose="020B0502020202020204" pitchFamily="34" charset="0"/>
              </a:rPr>
              <a:t>Implementing a modern operating philosophy (4IR enabled) can contribute to achieving quantum </a:t>
            </a:r>
          </a:p>
          <a:p>
            <a:pPr marL="0" indent="0" fontAlgn="base">
              <a:lnSpc>
                <a:spcPct val="110000"/>
              </a:lnSpc>
              <a:spcBef>
                <a:spcPts val="0"/>
              </a:spcBef>
              <a:buNone/>
            </a:pPr>
            <a:r>
              <a:rPr lang="en-ZA" sz="1400" dirty="0">
                <a:solidFill>
                  <a:schemeClr val="bg1"/>
                </a:solidFill>
                <a:latin typeface="Century Gothic" panose="020B0502020202020204" pitchFamily="34" charset="0"/>
              </a:rPr>
              <a:t>changes in key output parameters that are  traditionally slow to improve or have regressed in the local mining industry, including:</a:t>
            </a:r>
            <a:endParaRPr lang="en-US" sz="1400" dirty="0">
              <a:solidFill>
                <a:schemeClr val="bg1"/>
              </a:solidFill>
              <a:latin typeface="Century Gothic" panose="020B0502020202020204" pitchFamily="34" charset="0"/>
            </a:endParaRPr>
          </a:p>
          <a:p>
            <a:pPr marL="800100" lvl="1" indent="-342900">
              <a:lnSpc>
                <a:spcPct val="115000"/>
              </a:lnSpc>
              <a:spcAft>
                <a:spcPts val="600"/>
              </a:spcAft>
              <a:buFont typeface="Symbol" panose="05050102010706020507" pitchFamily="18" charset="2"/>
              <a:buChar char=""/>
              <a:tabLst>
                <a:tab pos="3510915" algn="l"/>
              </a:tabLst>
            </a:pPr>
            <a:r>
              <a:rPr lang="en-AU" sz="1400" dirty="0">
                <a:solidFill>
                  <a:schemeClr val="bg1"/>
                </a:solidFill>
                <a:latin typeface="Century Gothic" panose="020B0502020202020204" pitchFamily="34" charset="0"/>
                <a:ea typeface="Century Gothic" panose="020B0502020202020204" pitchFamily="34" charset="0"/>
                <a:cs typeface="Arial" panose="020B0604020202020204" pitchFamily="34" charset="0"/>
              </a:rPr>
              <a:t>Safety and health improvements</a:t>
            </a:r>
            <a:endParaRPr lang="en-ZA" sz="1400" dirty="0">
              <a:solidFill>
                <a:schemeClr val="bg1"/>
              </a:solidFill>
              <a:latin typeface="Century Gothic" panose="020B0502020202020204" pitchFamily="34" charset="0"/>
              <a:ea typeface="Century Gothic" panose="020B0502020202020204" pitchFamily="34" charset="0"/>
              <a:cs typeface="Arial" panose="020B0604020202020204" pitchFamily="34" charset="0"/>
            </a:endParaRPr>
          </a:p>
          <a:p>
            <a:pPr marL="800100" lvl="1" indent="-342900">
              <a:lnSpc>
                <a:spcPct val="115000"/>
              </a:lnSpc>
              <a:spcAft>
                <a:spcPts val="600"/>
              </a:spcAft>
              <a:buFont typeface="Symbol" panose="05050102010706020507" pitchFamily="18" charset="2"/>
              <a:buChar char=""/>
              <a:tabLst>
                <a:tab pos="3510915" algn="l"/>
              </a:tabLst>
            </a:pPr>
            <a:r>
              <a:rPr lang="en-AU" sz="1400" dirty="0">
                <a:solidFill>
                  <a:schemeClr val="bg1"/>
                </a:solidFill>
                <a:latin typeface="Century Gothic" panose="020B0502020202020204" pitchFamily="34" charset="0"/>
                <a:ea typeface="Century Gothic" panose="020B0502020202020204" pitchFamily="34" charset="0"/>
                <a:cs typeface="Arial" panose="020B0604020202020204" pitchFamily="34" charset="0"/>
              </a:rPr>
              <a:t>Improved environmental conditions, reduced pollution and contamination</a:t>
            </a:r>
            <a:endParaRPr lang="en-ZA" sz="1400" dirty="0">
              <a:solidFill>
                <a:schemeClr val="bg1"/>
              </a:solidFill>
              <a:latin typeface="Century Gothic" panose="020B0502020202020204" pitchFamily="34" charset="0"/>
              <a:ea typeface="Century Gothic" panose="020B0502020202020204" pitchFamily="34" charset="0"/>
              <a:cs typeface="Arial" panose="020B0604020202020204" pitchFamily="34" charset="0"/>
            </a:endParaRPr>
          </a:p>
          <a:p>
            <a:pPr marL="800100" lvl="1" indent="-342900">
              <a:lnSpc>
                <a:spcPct val="115000"/>
              </a:lnSpc>
              <a:spcAft>
                <a:spcPts val="600"/>
              </a:spcAft>
              <a:buFont typeface="Symbol" panose="05050102010706020507" pitchFamily="18" charset="2"/>
              <a:buChar char=""/>
              <a:tabLst>
                <a:tab pos="3510915" algn="l"/>
              </a:tabLst>
            </a:pPr>
            <a:r>
              <a:rPr lang="en-AU" sz="1400" dirty="0">
                <a:solidFill>
                  <a:schemeClr val="bg1"/>
                </a:solidFill>
                <a:latin typeface="Century Gothic" panose="020B0502020202020204" pitchFamily="34" charset="0"/>
                <a:ea typeface="Century Gothic" panose="020B0502020202020204" pitchFamily="34" charset="0"/>
                <a:cs typeface="Arial" panose="020B0604020202020204" pitchFamily="34" charset="0"/>
              </a:rPr>
              <a:t>Improved energy efficiency and lower energy costs</a:t>
            </a:r>
          </a:p>
          <a:p>
            <a:pPr marL="800100" lvl="1" indent="-342900">
              <a:lnSpc>
                <a:spcPct val="115000"/>
              </a:lnSpc>
              <a:spcAft>
                <a:spcPts val="600"/>
              </a:spcAft>
              <a:buFont typeface="Symbol" panose="05050102010706020507" pitchFamily="18" charset="2"/>
              <a:buChar char=""/>
              <a:tabLst>
                <a:tab pos="3510915" algn="l"/>
              </a:tabLst>
            </a:pPr>
            <a:r>
              <a:rPr lang="en-AU" sz="1400" dirty="0">
                <a:solidFill>
                  <a:schemeClr val="bg1"/>
                </a:solidFill>
                <a:latin typeface="Century Gothic" panose="020B0502020202020204" pitchFamily="34" charset="0"/>
                <a:ea typeface="Century Gothic" panose="020B0502020202020204" pitchFamily="34" charset="0"/>
                <a:cs typeface="Arial" panose="020B0604020202020204" pitchFamily="34" charset="0"/>
              </a:rPr>
              <a:t>Productivity improvements</a:t>
            </a:r>
            <a:endParaRPr lang="en-ZA" sz="1400" dirty="0">
              <a:solidFill>
                <a:schemeClr val="bg1"/>
              </a:solidFill>
              <a:latin typeface="Century Gothic" panose="020B0502020202020204" pitchFamily="34" charset="0"/>
              <a:ea typeface="Century Gothic" panose="020B0502020202020204" pitchFamily="34" charset="0"/>
              <a:cs typeface="Arial" panose="020B0604020202020204" pitchFamily="34" charset="0"/>
            </a:endParaRPr>
          </a:p>
          <a:p>
            <a:pPr marL="800100" lvl="1" indent="-342900">
              <a:lnSpc>
                <a:spcPct val="115000"/>
              </a:lnSpc>
              <a:spcAft>
                <a:spcPts val="600"/>
              </a:spcAft>
              <a:buFont typeface="Symbol" panose="05050102010706020507" pitchFamily="18" charset="2"/>
              <a:buChar char=""/>
              <a:tabLst>
                <a:tab pos="3510915" algn="l"/>
              </a:tabLst>
            </a:pPr>
            <a:r>
              <a:rPr lang="en-AU" sz="1400" dirty="0">
                <a:solidFill>
                  <a:schemeClr val="bg1"/>
                </a:solidFill>
                <a:latin typeface="Century Gothic" panose="020B0502020202020204" pitchFamily="34" charset="0"/>
                <a:ea typeface="Century Gothic" panose="020B0502020202020204" pitchFamily="34" charset="0"/>
                <a:cs typeface="Arial" panose="020B0604020202020204" pitchFamily="34" charset="0"/>
              </a:rPr>
              <a:t>Operating cost reductions</a:t>
            </a:r>
            <a:endParaRPr lang="en-ZA" sz="1400" dirty="0">
              <a:solidFill>
                <a:schemeClr val="bg1"/>
              </a:solidFill>
              <a:latin typeface="Century Gothic" panose="020B0502020202020204" pitchFamily="34" charset="0"/>
              <a:ea typeface="Century Gothic" panose="020B0502020202020204" pitchFamily="34" charset="0"/>
              <a:cs typeface="Arial" panose="020B0604020202020204" pitchFamily="34" charset="0"/>
            </a:endParaRPr>
          </a:p>
          <a:p>
            <a:pPr marL="457200" lvl="1" indent="0">
              <a:lnSpc>
                <a:spcPct val="115000"/>
              </a:lnSpc>
              <a:spcAft>
                <a:spcPts val="600"/>
              </a:spcAft>
              <a:buNone/>
              <a:tabLst>
                <a:tab pos="3510915" algn="l"/>
              </a:tabLst>
            </a:pPr>
            <a:endParaRPr lang="en-ZA" dirty="0">
              <a:latin typeface="Arial" panose="020B0604020202020204" pitchFamily="34" charset="0"/>
              <a:ea typeface="Century Gothic" panose="020B0502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12"/>
          </p:nvPr>
        </p:nvSpPr>
        <p:spPr/>
        <p:txBody>
          <a:bodyPr/>
          <a:lstStyle/>
          <a:p>
            <a:fld id="{F59FA6F2-0F41-4173-BCF3-FDE60228E236}" type="slidenum">
              <a:rPr lang="en-ZA" smtClean="0"/>
              <a:t>15</a:t>
            </a:fld>
            <a:endParaRPr lang="en-ZA" dirty="0"/>
          </a:p>
        </p:txBody>
      </p:sp>
      <p:graphicFrame>
        <p:nvGraphicFramePr>
          <p:cNvPr id="25" name="Diagram 24">
            <a:extLst>
              <a:ext uri="{FF2B5EF4-FFF2-40B4-BE49-F238E27FC236}">
                <a16:creationId xmlns:a16="http://schemas.microsoft.com/office/drawing/2014/main" id="{88207492-7766-4727-8494-02523FFA585D}"/>
              </a:ext>
            </a:extLst>
          </p:cNvPr>
          <p:cNvGraphicFramePr/>
          <p:nvPr>
            <p:extLst>
              <p:ext uri="{D42A27DB-BD31-4B8C-83A1-F6EECF244321}">
                <p14:modId xmlns:p14="http://schemas.microsoft.com/office/powerpoint/2010/main" val="1806554327"/>
              </p:ext>
            </p:extLst>
          </p:nvPr>
        </p:nvGraphicFramePr>
        <p:xfrm>
          <a:off x="1165244" y="4662319"/>
          <a:ext cx="9861511" cy="15165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5849405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00DEF1-5D45-474B-BE36-83CEAC376AD5}"/>
              </a:ext>
            </a:extLst>
          </p:cNvPr>
          <p:cNvSpPr/>
          <p:nvPr/>
        </p:nvSpPr>
        <p:spPr>
          <a:xfrm>
            <a:off x="-1" y="0"/>
            <a:ext cx="12192000" cy="6858000"/>
          </a:xfrm>
          <a:prstGeom prst="rect">
            <a:avLst/>
          </a:prstGeom>
          <a:solidFill>
            <a:srgbClr val="E5E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E75A8CBE-1FA6-0344-ACF0-FB29C151AE7D}"/>
              </a:ext>
            </a:extLst>
          </p:cNvPr>
          <p:cNvSpPr>
            <a:spLocks noGrp="1"/>
          </p:cNvSpPr>
          <p:nvPr>
            <p:ph type="sldNum" sz="quarter" idx="12"/>
          </p:nvPr>
        </p:nvSpPr>
        <p:spPr/>
        <p:txBody>
          <a:bodyPr/>
          <a:lstStyle/>
          <a:p>
            <a:fld id="{F59FA6F2-0F41-4173-BCF3-FDE60228E236}" type="slidenum">
              <a:rPr lang="en-ZA" smtClean="0"/>
              <a:t>16</a:t>
            </a:fld>
            <a:endParaRPr lang="en-ZA" dirty="0"/>
          </a:p>
        </p:txBody>
      </p:sp>
      <p:sp>
        <p:nvSpPr>
          <p:cNvPr id="7" name="Content Placeholder 6">
            <a:extLst>
              <a:ext uri="{FF2B5EF4-FFF2-40B4-BE49-F238E27FC236}">
                <a16:creationId xmlns:a16="http://schemas.microsoft.com/office/drawing/2014/main" id="{A1DA5EC5-4748-462A-8D10-B755114580DD}"/>
              </a:ext>
            </a:extLst>
          </p:cNvPr>
          <p:cNvSpPr>
            <a:spLocks noGrp="1"/>
          </p:cNvSpPr>
          <p:nvPr>
            <p:ph idx="1"/>
          </p:nvPr>
        </p:nvSpPr>
        <p:spPr>
          <a:xfrm>
            <a:off x="574323" y="342590"/>
            <a:ext cx="11048408" cy="5855870"/>
          </a:xfrm>
        </p:spPr>
        <p:txBody>
          <a:bodyPr anchor="ctr"/>
          <a:lstStyle/>
          <a:p>
            <a:pPr marL="0" indent="0" algn="ctr">
              <a:buNone/>
            </a:pPr>
            <a:r>
              <a:rPr lang="en-ZA" sz="3200" b="1" u="sng" dirty="0">
                <a:hlinkClick r:id="rId2"/>
              </a:rPr>
              <a:t>https://orionminerals.com.au/news/operational-videos/</a:t>
            </a:r>
            <a:endParaRPr lang="en-ZA" sz="3200" b="1" dirty="0"/>
          </a:p>
          <a:p>
            <a:endParaRPr lang="en-ZA" dirty="0"/>
          </a:p>
        </p:txBody>
      </p:sp>
    </p:spTree>
    <p:extLst>
      <p:ext uri="{BB962C8B-B14F-4D97-AF65-F5344CB8AC3E}">
        <p14:creationId xmlns:p14="http://schemas.microsoft.com/office/powerpoint/2010/main" val="99024514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ll building in a field&#10;&#10;Description automatically generated">
            <a:extLst>
              <a:ext uri="{FF2B5EF4-FFF2-40B4-BE49-F238E27FC236}">
                <a16:creationId xmlns:a16="http://schemas.microsoft.com/office/drawing/2014/main" id="{75A100F2-D85B-4E27-8249-4C20A84B5494}"/>
              </a:ext>
            </a:extLst>
          </p:cNvPr>
          <p:cNvPicPr>
            <a:picLocks noChangeAspect="1"/>
          </p:cNvPicPr>
          <p:nvPr/>
        </p:nvPicPr>
        <p:blipFill rotWithShape="1">
          <a:blip r:embed="rId2" cstate="email">
            <a:alphaModFix amt="51000"/>
            <a:extLst>
              <a:ext uri="{28A0092B-C50C-407E-A947-70E740481C1C}">
                <a14:useLocalDpi xmlns:a14="http://schemas.microsoft.com/office/drawing/2010/main"/>
              </a:ext>
            </a:extLst>
          </a:blip>
          <a:srcRect/>
          <a:stretch/>
        </p:blipFill>
        <p:spPr>
          <a:xfrm>
            <a:off x="0" y="1629509"/>
            <a:ext cx="12192000" cy="4520778"/>
          </a:xfrm>
          <a:prstGeom prst="rect">
            <a:avLst/>
          </a:prstGeom>
          <a:solidFill>
            <a:schemeClr val="bg1">
              <a:alpha val="58000"/>
            </a:schemeClr>
          </a:solidFill>
        </p:spPr>
      </p:pic>
      <p:sp>
        <p:nvSpPr>
          <p:cNvPr id="2" name="Title 1">
            <a:extLst>
              <a:ext uri="{FF2B5EF4-FFF2-40B4-BE49-F238E27FC236}">
                <a16:creationId xmlns:a16="http://schemas.microsoft.com/office/drawing/2014/main" id="{EA695BC3-A94D-BA48-AA24-E91EEB269FD5}"/>
              </a:ext>
            </a:extLst>
          </p:cNvPr>
          <p:cNvSpPr>
            <a:spLocks noGrp="1"/>
          </p:cNvSpPr>
          <p:nvPr>
            <p:ph type="title"/>
          </p:nvPr>
        </p:nvSpPr>
        <p:spPr/>
        <p:txBody>
          <a:bodyPr/>
          <a:lstStyle/>
          <a:p>
            <a:r>
              <a:rPr lang="en-US" dirty="0">
                <a:latin typeface="Century Gothic" panose="020B0502020202020204" pitchFamily="34" charset="0"/>
              </a:rPr>
              <a:t>Strong Cashflow</a:t>
            </a:r>
          </a:p>
        </p:txBody>
      </p:sp>
      <p:sp>
        <p:nvSpPr>
          <p:cNvPr id="4" name="Slide Number Placeholder 3">
            <a:extLst>
              <a:ext uri="{FF2B5EF4-FFF2-40B4-BE49-F238E27FC236}">
                <a16:creationId xmlns:a16="http://schemas.microsoft.com/office/drawing/2014/main" id="{39B8F25F-0DDA-0F43-BB23-3CA33BF04DEB}"/>
              </a:ext>
            </a:extLst>
          </p:cNvPr>
          <p:cNvSpPr>
            <a:spLocks noGrp="1"/>
          </p:cNvSpPr>
          <p:nvPr>
            <p:ph type="sldNum" sz="quarter" idx="12"/>
          </p:nvPr>
        </p:nvSpPr>
        <p:spPr/>
        <p:txBody>
          <a:bodyPr/>
          <a:lstStyle/>
          <a:p>
            <a:fld id="{F59FA6F2-0F41-4173-BCF3-FDE60228E236}" type="slidenum">
              <a:rPr lang="en-ZA" smtClean="0"/>
              <a:t>17</a:t>
            </a:fld>
            <a:endParaRPr lang="en-ZA" dirty="0"/>
          </a:p>
        </p:txBody>
      </p:sp>
      <p:sp>
        <p:nvSpPr>
          <p:cNvPr id="8" name="TextBox 7">
            <a:extLst>
              <a:ext uri="{FF2B5EF4-FFF2-40B4-BE49-F238E27FC236}">
                <a16:creationId xmlns:a16="http://schemas.microsoft.com/office/drawing/2014/main" id="{66AB411E-2B6C-44EE-99E2-5105FDF18EC7}"/>
              </a:ext>
            </a:extLst>
          </p:cNvPr>
          <p:cNvSpPr txBox="1"/>
          <p:nvPr/>
        </p:nvSpPr>
        <p:spPr>
          <a:xfrm>
            <a:off x="574322" y="6332848"/>
            <a:ext cx="2810758" cy="215444"/>
          </a:xfrm>
          <a:prstGeom prst="rect">
            <a:avLst/>
          </a:prstGeom>
          <a:noFill/>
        </p:spPr>
        <p:txBody>
          <a:bodyPr wrap="square" rtlCol="0">
            <a:spAutoFit/>
          </a:bodyPr>
          <a:lstStyle/>
          <a:p>
            <a:r>
              <a:rPr lang="en-AU" sz="800" dirty="0">
                <a:latin typeface="Century Gothic" panose="020B0502020202020204" pitchFamily="34" charset="0"/>
              </a:rPr>
              <a:t>Refer ASX release 26 June 2019</a:t>
            </a:r>
          </a:p>
        </p:txBody>
      </p:sp>
      <p:graphicFrame>
        <p:nvGraphicFramePr>
          <p:cNvPr id="7" name="Chart 6">
            <a:extLst>
              <a:ext uri="{FF2B5EF4-FFF2-40B4-BE49-F238E27FC236}">
                <a16:creationId xmlns:a16="http://schemas.microsoft.com/office/drawing/2014/main" id="{DA1F3C33-29D4-4937-A1DA-19706FCC2860}"/>
              </a:ext>
            </a:extLst>
          </p:cNvPr>
          <p:cNvGraphicFramePr>
            <a:graphicFrameLocks/>
          </p:cNvGraphicFramePr>
          <p:nvPr>
            <p:extLst>
              <p:ext uri="{D42A27DB-BD31-4B8C-83A1-F6EECF244321}">
                <p14:modId xmlns:p14="http://schemas.microsoft.com/office/powerpoint/2010/main" val="2957526010"/>
              </p:ext>
            </p:extLst>
          </p:nvPr>
        </p:nvGraphicFramePr>
        <p:xfrm>
          <a:off x="4372302" y="1936201"/>
          <a:ext cx="7432435" cy="39073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769085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97AE09-1AC7-4DA5-98D5-C1CF7068E71A}"/>
              </a:ext>
            </a:extLst>
          </p:cNvPr>
          <p:cNvSpPr>
            <a:spLocks noGrp="1"/>
          </p:cNvSpPr>
          <p:nvPr>
            <p:ph type="sldNum" sz="quarter" idx="12"/>
          </p:nvPr>
        </p:nvSpPr>
        <p:spPr>
          <a:xfrm>
            <a:off x="8490856" y="6150286"/>
            <a:ext cx="2743200" cy="365125"/>
          </a:xfrm>
        </p:spPr>
        <p:txBody>
          <a:bodyPr/>
          <a:lstStyle/>
          <a:p>
            <a:fld id="{F59FA6F2-0F41-4173-BCF3-FDE60228E236}" type="slidenum">
              <a:rPr lang="en-ZA" smtClean="0"/>
              <a:t>18</a:t>
            </a:fld>
            <a:endParaRPr lang="en-ZA" dirty="0"/>
          </a:p>
        </p:txBody>
      </p:sp>
      <p:pic>
        <p:nvPicPr>
          <p:cNvPr id="9" name="Picture 8">
            <a:extLst>
              <a:ext uri="{FF2B5EF4-FFF2-40B4-BE49-F238E27FC236}">
                <a16:creationId xmlns:a16="http://schemas.microsoft.com/office/drawing/2014/main" id="{55F06D85-FC9E-4FE0-9893-2F71162EE4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671010"/>
            <a:ext cx="12192000" cy="4318974"/>
          </a:xfrm>
          <a:prstGeom prst="rect">
            <a:avLst/>
          </a:prstGeom>
        </p:spPr>
      </p:pic>
      <p:sp>
        <p:nvSpPr>
          <p:cNvPr id="12" name="Title 1">
            <a:extLst>
              <a:ext uri="{FF2B5EF4-FFF2-40B4-BE49-F238E27FC236}">
                <a16:creationId xmlns:a16="http://schemas.microsoft.com/office/drawing/2014/main" id="{09E98102-8721-4179-8D1B-D299A6F4DD0A}"/>
              </a:ext>
            </a:extLst>
          </p:cNvPr>
          <p:cNvSpPr>
            <a:spLocks noGrp="1"/>
          </p:cNvSpPr>
          <p:nvPr>
            <p:ph type="title"/>
          </p:nvPr>
        </p:nvSpPr>
        <p:spPr>
          <a:xfrm>
            <a:off x="574322" y="593636"/>
            <a:ext cx="11048409" cy="938950"/>
          </a:xfrm>
        </p:spPr>
        <p:txBody>
          <a:bodyPr/>
          <a:lstStyle/>
          <a:p>
            <a:r>
              <a:rPr lang="en-US" dirty="0">
                <a:latin typeface="Century Gothic" panose="020B0502020202020204" pitchFamily="34" charset="0"/>
              </a:rPr>
              <a:t>APPENDICES</a:t>
            </a:r>
          </a:p>
        </p:txBody>
      </p:sp>
    </p:spTree>
    <p:extLst>
      <p:ext uri="{BB962C8B-B14F-4D97-AF65-F5344CB8AC3E}">
        <p14:creationId xmlns:p14="http://schemas.microsoft.com/office/powerpoint/2010/main" val="45942114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3EC09-D6E2-4E85-89B9-8DC3C9D75231}"/>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lstStyle/>
          <a:p>
            <a:r>
              <a:rPr lang="en-ZA" dirty="0">
                <a:latin typeface="Century Gothic" panose="020B0502020202020204" pitchFamily="34" charset="0"/>
              </a:rPr>
              <a:t>PRIESKA: </a:t>
            </a:r>
            <a:r>
              <a:rPr lang="en-ZA" dirty="0">
                <a:solidFill>
                  <a:schemeClr val="accent1"/>
                </a:solidFill>
                <a:latin typeface="Century Gothic" panose="020B0502020202020204" pitchFamily="34" charset="0"/>
              </a:rPr>
              <a:t>REAWAKENING A GLOBAL VMS GIANT </a:t>
            </a:r>
            <a:endParaRPr lang="en-ZA"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53E386E4-D9A9-4C1C-941F-9C36943C6D7B}"/>
              </a:ext>
            </a:extLst>
          </p:cNvPr>
          <p:cNvSpPr>
            <a:spLocks noGrp="1"/>
          </p:cNvSpPr>
          <p:nvPr>
            <p:ph idx="1"/>
          </p:nvPr>
        </p:nvSpPr>
        <p:spPr>
          <a:xfrm>
            <a:off x="574323" y="1854000"/>
            <a:ext cx="5223227" cy="4344459"/>
          </a:xfrm>
        </p:spPr>
        <p:txBody>
          <a:bodyPr>
            <a:normAutofit lnSpcReduction="10000"/>
          </a:bodyPr>
          <a:lstStyle/>
          <a:p>
            <a:pPr>
              <a:lnSpc>
                <a:spcPct val="120000"/>
              </a:lnSpc>
              <a:spcBef>
                <a:spcPts val="0"/>
              </a:spcBef>
            </a:pPr>
            <a:r>
              <a:rPr lang="en-ZA" sz="1400" dirty="0">
                <a:latin typeface="Century Gothic" panose="020B0502020202020204" pitchFamily="34" charset="0"/>
              </a:rPr>
              <a:t>World-class orebody – </a:t>
            </a:r>
          </a:p>
          <a:p>
            <a:pPr marL="0" indent="0">
              <a:lnSpc>
                <a:spcPct val="120000"/>
              </a:lnSpc>
              <a:spcBef>
                <a:spcPts val="0"/>
              </a:spcBef>
              <a:buNone/>
            </a:pPr>
            <a:r>
              <a:rPr lang="en-ZA" sz="1400" dirty="0">
                <a:latin typeface="Century Gothic" panose="020B0502020202020204" pitchFamily="34" charset="0"/>
              </a:rPr>
              <a:t>     recorded as a Top 30 global VMS deposit</a:t>
            </a:r>
          </a:p>
          <a:p>
            <a:pPr marL="0" indent="0">
              <a:lnSpc>
                <a:spcPct val="120000"/>
              </a:lnSpc>
              <a:spcBef>
                <a:spcPts val="0"/>
              </a:spcBef>
              <a:buNone/>
            </a:pPr>
            <a:endParaRPr lang="en-ZA" sz="1400" dirty="0">
              <a:latin typeface="Century Gothic" panose="020B0502020202020204" pitchFamily="34" charset="0"/>
            </a:endParaRPr>
          </a:p>
          <a:p>
            <a:pPr>
              <a:lnSpc>
                <a:spcPct val="120000"/>
              </a:lnSpc>
              <a:spcBef>
                <a:spcPts val="0"/>
              </a:spcBef>
            </a:pPr>
            <a:r>
              <a:rPr lang="en-ZA" sz="1400" dirty="0">
                <a:latin typeface="Century Gothic" panose="020B0502020202020204" pitchFamily="34" charset="0"/>
              </a:rPr>
              <a:t>Located in Northern Cape Province, </a:t>
            </a:r>
          </a:p>
          <a:p>
            <a:pPr marL="0" indent="0">
              <a:lnSpc>
                <a:spcPct val="120000"/>
              </a:lnSpc>
              <a:spcBef>
                <a:spcPts val="0"/>
              </a:spcBef>
              <a:buNone/>
            </a:pPr>
            <a:r>
              <a:rPr lang="en-ZA" sz="1400" dirty="0">
                <a:latin typeface="Century Gothic" panose="020B0502020202020204" pitchFamily="34" charset="0"/>
              </a:rPr>
              <a:t>     270km south-west of regional capital, Kimberley</a:t>
            </a:r>
          </a:p>
          <a:p>
            <a:pPr marL="0" indent="0">
              <a:lnSpc>
                <a:spcPct val="120000"/>
              </a:lnSpc>
              <a:spcBef>
                <a:spcPts val="0"/>
              </a:spcBef>
              <a:buNone/>
            </a:pPr>
            <a:endParaRPr lang="en-ZA" sz="1400" dirty="0">
              <a:latin typeface="Century Gothic" panose="020B0502020202020204" pitchFamily="34" charset="0"/>
            </a:endParaRPr>
          </a:p>
          <a:p>
            <a:pPr>
              <a:lnSpc>
                <a:spcPct val="120000"/>
              </a:lnSpc>
              <a:spcBef>
                <a:spcPts val="0"/>
              </a:spcBef>
            </a:pPr>
            <a:r>
              <a:rPr lang="en-AU" sz="1400" dirty="0">
                <a:latin typeface="Century Gothic" panose="020B0502020202020204" pitchFamily="34" charset="0"/>
              </a:rPr>
              <a:t>Established mining region, yet least populous </a:t>
            </a:r>
          </a:p>
          <a:p>
            <a:pPr marL="0" indent="0">
              <a:lnSpc>
                <a:spcPct val="120000"/>
              </a:lnSpc>
              <a:spcBef>
                <a:spcPts val="0"/>
              </a:spcBef>
              <a:buNone/>
            </a:pPr>
            <a:r>
              <a:rPr lang="en-AU" sz="1400" dirty="0">
                <a:latin typeface="Century Gothic" panose="020B0502020202020204" pitchFamily="34" charset="0"/>
              </a:rPr>
              <a:t>     region of South Africa</a:t>
            </a:r>
          </a:p>
          <a:p>
            <a:pPr marL="0" indent="0">
              <a:lnSpc>
                <a:spcPct val="120000"/>
              </a:lnSpc>
              <a:spcBef>
                <a:spcPts val="0"/>
              </a:spcBef>
              <a:buNone/>
            </a:pPr>
            <a:endParaRPr lang="en-AU" sz="1400" dirty="0">
              <a:latin typeface="Century Gothic" panose="020B0502020202020204" pitchFamily="34" charset="0"/>
            </a:endParaRPr>
          </a:p>
          <a:p>
            <a:pPr>
              <a:lnSpc>
                <a:spcPct val="120000"/>
              </a:lnSpc>
              <a:spcBef>
                <a:spcPts val="0"/>
              </a:spcBef>
            </a:pPr>
            <a:r>
              <a:rPr lang="en-ZA" sz="1400" dirty="0">
                <a:latin typeface="Century Gothic" panose="020B0502020202020204" pitchFamily="34" charset="0"/>
              </a:rPr>
              <a:t>Historically mined by AngloVaal (1971-1991)</a:t>
            </a:r>
          </a:p>
          <a:p>
            <a:pPr>
              <a:lnSpc>
                <a:spcPct val="120000"/>
              </a:lnSpc>
              <a:spcBef>
                <a:spcPts val="0"/>
              </a:spcBef>
            </a:pPr>
            <a:endParaRPr lang="en-ZA" sz="1400" dirty="0">
              <a:latin typeface="Century Gothic" panose="020B0502020202020204" pitchFamily="34" charset="0"/>
            </a:endParaRPr>
          </a:p>
          <a:p>
            <a:pPr>
              <a:lnSpc>
                <a:spcPct val="120000"/>
              </a:lnSpc>
              <a:spcBef>
                <a:spcPts val="0"/>
              </a:spcBef>
            </a:pPr>
            <a:r>
              <a:rPr lang="en-ZA" sz="1400" dirty="0">
                <a:latin typeface="Century Gothic" panose="020B0502020202020204" pitchFamily="34" charset="0"/>
              </a:rPr>
              <a:t>Recorded historical production of 1Mt of Zn and </a:t>
            </a:r>
          </a:p>
          <a:p>
            <a:pPr marL="0" indent="0">
              <a:lnSpc>
                <a:spcPct val="120000"/>
              </a:lnSpc>
              <a:spcBef>
                <a:spcPts val="0"/>
              </a:spcBef>
              <a:buNone/>
            </a:pPr>
            <a:r>
              <a:rPr lang="en-ZA" sz="1400" dirty="0">
                <a:latin typeface="Century Gothic" panose="020B0502020202020204" pitchFamily="34" charset="0"/>
              </a:rPr>
              <a:t>     430kt of Cu from 46.8Mt of sulphide ore milled*</a:t>
            </a:r>
          </a:p>
          <a:p>
            <a:pPr marL="0" indent="0">
              <a:lnSpc>
                <a:spcPct val="120000"/>
              </a:lnSpc>
              <a:spcBef>
                <a:spcPts val="0"/>
              </a:spcBef>
              <a:buNone/>
            </a:pPr>
            <a:endParaRPr lang="en-ZA" sz="1400" dirty="0">
              <a:latin typeface="Century Gothic" panose="020B0502020202020204" pitchFamily="34" charset="0"/>
            </a:endParaRPr>
          </a:p>
          <a:p>
            <a:pPr>
              <a:lnSpc>
                <a:spcPct val="120000"/>
              </a:lnSpc>
              <a:spcBef>
                <a:spcPts val="0"/>
              </a:spcBef>
            </a:pPr>
            <a:r>
              <a:rPr lang="en-ZA" sz="1400" dirty="0">
                <a:latin typeface="Century Gothic" panose="020B0502020202020204" pitchFamily="34" charset="0"/>
              </a:rPr>
              <a:t>Extensive infrastructure in place </a:t>
            </a:r>
          </a:p>
          <a:p>
            <a:pPr marL="0" indent="0">
              <a:lnSpc>
                <a:spcPct val="120000"/>
              </a:lnSpc>
              <a:spcBef>
                <a:spcPts val="0"/>
              </a:spcBef>
              <a:buNone/>
            </a:pPr>
            <a:endParaRPr lang="en-ZA" sz="1400" dirty="0">
              <a:latin typeface="Century Gothic" panose="020B0502020202020204" pitchFamily="34" charset="0"/>
            </a:endParaRPr>
          </a:p>
          <a:p>
            <a:pPr>
              <a:lnSpc>
                <a:spcPct val="120000"/>
              </a:lnSpc>
              <a:spcBef>
                <a:spcPts val="0"/>
              </a:spcBef>
            </a:pPr>
            <a:r>
              <a:rPr lang="en-ZA" sz="1400" dirty="0">
                <a:latin typeface="Century Gothic" panose="020B0502020202020204" pitchFamily="34" charset="0"/>
              </a:rPr>
              <a:t>Near-mine exploration and further expansion potential</a:t>
            </a:r>
          </a:p>
          <a:p>
            <a:endParaRPr lang="en-ZA" dirty="0"/>
          </a:p>
        </p:txBody>
      </p:sp>
      <p:sp>
        <p:nvSpPr>
          <p:cNvPr id="4" name="Slide Number Placeholder 3"/>
          <p:cNvSpPr>
            <a:spLocks noGrp="1"/>
          </p:cNvSpPr>
          <p:nvPr>
            <p:ph type="sldNum" sz="quarter" idx="12"/>
          </p:nvPr>
        </p:nvSpPr>
        <p:spPr>
          <a:xfrm>
            <a:off x="8490856" y="6150286"/>
            <a:ext cx="2743200" cy="365125"/>
          </a:xfrm>
        </p:spPr>
        <p:txBody>
          <a:bodyPr/>
          <a:lstStyle/>
          <a:p>
            <a:fld id="{F59FA6F2-0F41-4173-BCF3-FDE60228E236}" type="slidenum">
              <a:rPr lang="en-ZA" smtClean="0"/>
              <a:t>19</a:t>
            </a:fld>
            <a:endParaRPr lang="en-ZA" dirty="0"/>
          </a:p>
        </p:txBody>
      </p:sp>
      <p:sp>
        <p:nvSpPr>
          <p:cNvPr id="12" name="TextBox 11">
            <a:extLst>
              <a:ext uri="{FF2B5EF4-FFF2-40B4-BE49-F238E27FC236}">
                <a16:creationId xmlns:a16="http://schemas.microsoft.com/office/drawing/2014/main" id="{4E2C3F0A-4489-4C4A-B685-334D4AB276AE}"/>
              </a:ext>
            </a:extLst>
          </p:cNvPr>
          <p:cNvSpPr txBox="1"/>
          <p:nvPr/>
        </p:nvSpPr>
        <p:spPr>
          <a:xfrm>
            <a:off x="574322" y="6232615"/>
            <a:ext cx="2810758" cy="215444"/>
          </a:xfrm>
          <a:prstGeom prst="rect">
            <a:avLst/>
          </a:prstGeom>
          <a:noFill/>
        </p:spPr>
        <p:txBody>
          <a:bodyPr wrap="square" rtlCol="0">
            <a:spAutoFit/>
          </a:bodyPr>
          <a:lstStyle/>
          <a:p>
            <a:r>
              <a:rPr lang="en-AU" sz="800" dirty="0">
                <a:latin typeface="Century Gothic" panose="020B0502020202020204" pitchFamily="34" charset="0"/>
              </a:rPr>
              <a:t>* Source: Mine records</a:t>
            </a:r>
          </a:p>
        </p:txBody>
      </p:sp>
      <p:pic>
        <p:nvPicPr>
          <p:cNvPr id="11" name="Picture 10">
            <a:extLst>
              <a:ext uri="{FF2B5EF4-FFF2-40B4-BE49-F238E27FC236}">
                <a16:creationId xmlns:a16="http://schemas.microsoft.com/office/drawing/2014/main" id="{568ADC63-C0DA-294F-829E-8152F616B9C2}"/>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5797550" y="2073921"/>
            <a:ext cx="6096000" cy="3400756"/>
          </a:xfrm>
          <a:prstGeom prst="rect">
            <a:avLst/>
          </a:prstGeom>
          <a:noFill/>
          <a:ln>
            <a:solidFill>
              <a:schemeClr val="tx1"/>
            </a:solidFill>
          </a:ln>
        </p:spPr>
      </p:pic>
    </p:spTree>
    <p:extLst>
      <p:ext uri="{BB962C8B-B14F-4D97-AF65-F5344CB8AC3E}">
        <p14:creationId xmlns:p14="http://schemas.microsoft.com/office/powerpoint/2010/main" val="265447800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latin typeface="Century Gothic" panose="020B0502020202020204" pitchFamily="34" charset="0"/>
              </a:rPr>
              <a:t>disclaimer</a:t>
            </a:r>
          </a:p>
        </p:txBody>
      </p:sp>
      <p:sp>
        <p:nvSpPr>
          <p:cNvPr id="5" name="Content Placeholder 4"/>
          <p:cNvSpPr>
            <a:spLocks noGrp="1"/>
          </p:cNvSpPr>
          <p:nvPr>
            <p:ph idx="1"/>
          </p:nvPr>
        </p:nvSpPr>
        <p:spPr>
          <a:xfrm>
            <a:off x="574323" y="1804390"/>
            <a:ext cx="11048408" cy="4345895"/>
          </a:xfrm>
        </p:spPr>
        <p:txBody>
          <a:bodyPr numCol="3" spcCol="180000">
            <a:normAutofit lnSpcReduction="10000"/>
          </a:bodyPr>
          <a:lstStyle/>
          <a:p>
            <a:pPr algn="just">
              <a:lnSpc>
                <a:spcPct val="100000"/>
              </a:lnSpc>
              <a:spcBef>
                <a:spcPts val="0"/>
              </a:spcBef>
              <a:spcAft>
                <a:spcPts val="200"/>
              </a:spcAft>
            </a:pPr>
            <a:r>
              <a:rPr lang="en-ZA" dirty="0">
                <a:latin typeface="Century Gothic" panose="020B0502020202020204" pitchFamily="34" charset="0"/>
              </a:rPr>
              <a:t>This presentation contains summary information about Orion Minerals Ltd and its subsidiaries (Orion or Company) and their activities and is current as at 2 August 2019. The information in this presentation is a general background and does not purport to be complete or provide all information that an investor should consider when making an investment decision.</a:t>
            </a:r>
          </a:p>
          <a:p>
            <a:pPr algn="just">
              <a:lnSpc>
                <a:spcPct val="100000"/>
              </a:lnSpc>
              <a:spcBef>
                <a:spcPts val="0"/>
              </a:spcBef>
              <a:spcAft>
                <a:spcPts val="200"/>
              </a:spcAft>
            </a:pPr>
            <a:r>
              <a:rPr lang="en-ZA" dirty="0">
                <a:latin typeface="Century Gothic" panose="020B0502020202020204" pitchFamily="34" charset="0"/>
              </a:rPr>
              <a:t>No representation or warranty, express or implied, is provided in relation to the accuracy or completeness of the information. </a:t>
            </a:r>
            <a:br>
              <a:rPr lang="en-ZA" dirty="0">
                <a:latin typeface="Century Gothic" panose="020B0502020202020204" pitchFamily="34" charset="0"/>
              </a:rPr>
            </a:br>
            <a:r>
              <a:rPr lang="en-ZA" dirty="0">
                <a:latin typeface="Century Gothic" panose="020B0502020202020204" pitchFamily="34" charset="0"/>
              </a:rPr>
              <a:t>Statements in this presentation are made only as of the date of </a:t>
            </a:r>
            <a:br>
              <a:rPr lang="en-ZA" dirty="0">
                <a:latin typeface="Century Gothic" panose="020B0502020202020204" pitchFamily="34" charset="0"/>
              </a:rPr>
            </a:br>
            <a:r>
              <a:rPr lang="en-ZA" dirty="0">
                <a:latin typeface="Century Gothic" panose="020B0502020202020204" pitchFamily="34" charset="0"/>
              </a:rPr>
              <a:t>this presentation unless otherwise stated and the information in </a:t>
            </a:r>
            <a:br>
              <a:rPr lang="en-ZA" dirty="0">
                <a:latin typeface="Century Gothic" panose="020B0502020202020204" pitchFamily="34" charset="0"/>
              </a:rPr>
            </a:br>
            <a:r>
              <a:rPr lang="en-ZA" dirty="0">
                <a:latin typeface="Century Gothic" panose="020B0502020202020204" pitchFamily="34" charset="0"/>
              </a:rPr>
              <a:t>this presentation remains subject to change without notice. </a:t>
            </a:r>
          </a:p>
          <a:p>
            <a:pPr algn="just">
              <a:lnSpc>
                <a:spcPct val="100000"/>
              </a:lnSpc>
              <a:spcBef>
                <a:spcPts val="0"/>
              </a:spcBef>
              <a:spcAft>
                <a:spcPts val="200"/>
              </a:spcAft>
            </a:pPr>
            <a:r>
              <a:rPr lang="en-ZA" dirty="0">
                <a:latin typeface="Century Gothic" panose="020B0502020202020204" pitchFamily="34" charset="0"/>
              </a:rPr>
              <a:t>The Company is not responsible for updating, nor undertakes to update, this presentation. It should be read in conjunction with the Company’s other periodic and continuous disclosure announcements lodged with the Australian Securities Exchange (ASX), which are available at www.asx.com.au and the Johannesburg Stock Exchange (JSE), which are available at www.jse.co.za.</a:t>
            </a:r>
          </a:p>
          <a:p>
            <a:pPr algn="just">
              <a:lnSpc>
                <a:spcPct val="100000"/>
              </a:lnSpc>
              <a:spcBef>
                <a:spcPts val="0"/>
              </a:spcBef>
              <a:spcAft>
                <a:spcPts val="200"/>
              </a:spcAft>
            </a:pPr>
            <a:r>
              <a:rPr lang="en-ZA" dirty="0">
                <a:latin typeface="Century Gothic" panose="020B0502020202020204" pitchFamily="34" charset="0"/>
              </a:rPr>
              <a:t>Certain statements contained in this presentation, including </a:t>
            </a:r>
            <a:br>
              <a:rPr lang="en-ZA" dirty="0">
                <a:latin typeface="Century Gothic" panose="020B0502020202020204" pitchFamily="34" charset="0"/>
              </a:rPr>
            </a:br>
            <a:r>
              <a:rPr lang="en-ZA" dirty="0">
                <a:latin typeface="Century Gothic" panose="020B0502020202020204" pitchFamily="34" charset="0"/>
              </a:rPr>
              <a:t>information as to the future financial or operating performance of </a:t>
            </a:r>
            <a:br>
              <a:rPr lang="en-ZA" dirty="0">
                <a:latin typeface="Century Gothic" panose="020B0502020202020204" pitchFamily="34" charset="0"/>
              </a:rPr>
            </a:br>
            <a:r>
              <a:rPr lang="en-ZA" dirty="0">
                <a:latin typeface="Century Gothic" panose="020B0502020202020204" pitchFamily="34" charset="0"/>
              </a:rPr>
              <a:t>Orion and its projects, are forward-looking statements. Such </a:t>
            </a:r>
            <a:br>
              <a:rPr lang="en-ZA" dirty="0">
                <a:latin typeface="Century Gothic" panose="020B0502020202020204" pitchFamily="34" charset="0"/>
              </a:rPr>
            </a:br>
            <a:r>
              <a:rPr lang="en-ZA" dirty="0">
                <a:latin typeface="Century Gothic" panose="020B0502020202020204" pitchFamily="34" charset="0"/>
              </a:rPr>
              <a:t>forward-looking statements: </a:t>
            </a:r>
            <a:endParaRPr lang="en-ZA" dirty="0">
              <a:solidFill>
                <a:schemeClr val="bg1"/>
              </a:solidFill>
              <a:latin typeface="Century Gothic" panose="020B0502020202020204" pitchFamily="34" charset="0"/>
            </a:endParaRPr>
          </a:p>
          <a:p>
            <a:pPr marL="450850" lvl="1" indent="-184150" algn="just">
              <a:lnSpc>
                <a:spcPct val="100000"/>
              </a:lnSpc>
              <a:spcBef>
                <a:spcPts val="0"/>
              </a:spcBef>
              <a:spcAft>
                <a:spcPts val="200"/>
              </a:spcAft>
              <a:buFont typeface="Arial" panose="020B0604020202020204" pitchFamily="34" charset="0"/>
              <a:buChar char="•"/>
            </a:pPr>
            <a:r>
              <a:rPr lang="en-ZA" dirty="0">
                <a:solidFill>
                  <a:schemeClr val="bg1"/>
                </a:solidFill>
                <a:latin typeface="Century Gothic" panose="020B0502020202020204" pitchFamily="34" charset="0"/>
              </a:rPr>
              <a:t>are necessarily based upon a number of estimates and assumptions that, while considered reasonable by Orion Minerals Ltd, are inherently subject to significant technical, business, economic, competitive, political and social uncertainties and contingencies;</a:t>
            </a:r>
          </a:p>
          <a:p>
            <a:pPr marL="450850" lvl="1" indent="-184150" algn="just">
              <a:lnSpc>
                <a:spcPct val="100000"/>
              </a:lnSpc>
              <a:spcBef>
                <a:spcPts val="0"/>
              </a:spcBef>
              <a:spcAft>
                <a:spcPts val="200"/>
              </a:spcAft>
              <a:buFont typeface="Arial" panose="020B0604020202020204" pitchFamily="34" charset="0"/>
              <a:buChar char="•"/>
            </a:pPr>
            <a:r>
              <a:rPr lang="en-ZA" dirty="0">
                <a:latin typeface="Century Gothic" panose="020B0502020202020204" pitchFamily="34" charset="0"/>
              </a:rPr>
              <a:t>involve known and unknown risks and uncertainties that </a:t>
            </a:r>
            <a:br>
              <a:rPr lang="en-ZA" dirty="0">
                <a:latin typeface="Century Gothic" panose="020B0502020202020204" pitchFamily="34" charset="0"/>
              </a:rPr>
            </a:br>
            <a:r>
              <a:rPr lang="en-ZA" dirty="0">
                <a:latin typeface="Century Gothic" panose="020B0502020202020204" pitchFamily="34" charset="0"/>
              </a:rPr>
              <a:t>could cause actual events or results to differ materially </a:t>
            </a:r>
            <a:br>
              <a:rPr lang="en-ZA" dirty="0">
                <a:latin typeface="Century Gothic" panose="020B0502020202020204" pitchFamily="34" charset="0"/>
              </a:rPr>
            </a:br>
            <a:r>
              <a:rPr lang="en-ZA" dirty="0">
                <a:latin typeface="Century Gothic" panose="020B0502020202020204" pitchFamily="34" charset="0"/>
              </a:rPr>
              <a:t>from estimated or anticipated events or results reflected </a:t>
            </a:r>
            <a:br>
              <a:rPr lang="en-ZA" dirty="0">
                <a:latin typeface="Century Gothic" panose="020B0502020202020204" pitchFamily="34" charset="0"/>
              </a:rPr>
            </a:br>
            <a:r>
              <a:rPr lang="en-ZA" dirty="0">
                <a:latin typeface="Century Gothic" panose="020B0502020202020204" pitchFamily="34" charset="0"/>
              </a:rPr>
              <a:t>in such forward-looking statements; and</a:t>
            </a:r>
          </a:p>
          <a:p>
            <a:pPr marL="450850" lvl="1" indent="-184150" algn="just">
              <a:lnSpc>
                <a:spcPct val="100000"/>
              </a:lnSpc>
              <a:spcBef>
                <a:spcPts val="0"/>
              </a:spcBef>
              <a:spcAft>
                <a:spcPts val="200"/>
              </a:spcAft>
              <a:buFont typeface="Arial" panose="020B0604020202020204" pitchFamily="34" charset="0"/>
              <a:buChar char="•"/>
            </a:pPr>
            <a:r>
              <a:rPr lang="en-ZA" dirty="0">
                <a:latin typeface="Century Gothic" panose="020B0502020202020204" pitchFamily="34" charset="0"/>
              </a:rPr>
              <a:t>may include, among other things, statements regarding targets, estimates and assumptions in respect of metal production and prices, operating costs and results, capital expenditures, mineral reserves and mineral resources and anticipated grades and recovery rates, and are or may be based on assumptions and estimates related to future technical, economic, market, political, social and other conditions.</a:t>
            </a:r>
          </a:p>
          <a:p>
            <a:pPr algn="just">
              <a:lnSpc>
                <a:spcPct val="100000"/>
              </a:lnSpc>
              <a:spcBef>
                <a:spcPts val="0"/>
              </a:spcBef>
              <a:spcAft>
                <a:spcPts val="200"/>
              </a:spcAft>
            </a:pPr>
            <a:r>
              <a:rPr lang="en-ZA" dirty="0">
                <a:latin typeface="Century Gothic" panose="020B0502020202020204" pitchFamily="34" charset="0"/>
              </a:rPr>
              <a:t>Orion disclaims any intent or obligation to update publicly any </a:t>
            </a:r>
            <a:br>
              <a:rPr lang="en-ZA" dirty="0">
                <a:latin typeface="Century Gothic" panose="020B0502020202020204" pitchFamily="34" charset="0"/>
              </a:rPr>
            </a:br>
            <a:r>
              <a:rPr lang="en-ZA" dirty="0">
                <a:latin typeface="Century Gothic" panose="020B0502020202020204" pitchFamily="34" charset="0"/>
              </a:rPr>
              <a:t>forward-looking statements whether as a result of new information, future events or results or otherwise.</a:t>
            </a:r>
          </a:p>
          <a:p>
            <a:pPr algn="just">
              <a:lnSpc>
                <a:spcPct val="100000"/>
              </a:lnSpc>
              <a:spcBef>
                <a:spcPts val="0"/>
              </a:spcBef>
              <a:spcAft>
                <a:spcPts val="200"/>
              </a:spcAft>
            </a:pPr>
            <a:r>
              <a:rPr lang="en-ZA" dirty="0">
                <a:latin typeface="Century Gothic" panose="020B0502020202020204" pitchFamily="34" charset="0"/>
              </a:rPr>
              <a:t>The words ‘believe’, ‘expect’, ‘anticipate’, ‘indicate’, ‘contemplate’, ‘target’, ‘plan’, ‘intends’, ‘continue’, ‘budget’, ‘estimate’, ‘may’, ‘will’, ‘schedule’ and similar expressions identify forward looking statements.</a:t>
            </a:r>
          </a:p>
          <a:p>
            <a:pPr algn="just">
              <a:lnSpc>
                <a:spcPct val="100000"/>
              </a:lnSpc>
              <a:spcBef>
                <a:spcPts val="0"/>
              </a:spcBef>
              <a:spcAft>
                <a:spcPts val="200"/>
              </a:spcAft>
            </a:pPr>
            <a:r>
              <a:rPr lang="en-ZA" dirty="0">
                <a:latin typeface="Century Gothic" panose="020B0502020202020204" pitchFamily="34" charset="0"/>
              </a:rPr>
              <a:t>All forward-looking statements made in this presentation are qualified by the foregoing cautionary statements. Investors are cautioned that forward-looking statements are not guarantees of future performance and accordingly investors are cautioned not to put undue reliance on forward-looking statements due to the inherent uncertainty therein.</a:t>
            </a:r>
          </a:p>
          <a:p>
            <a:pPr algn="just">
              <a:lnSpc>
                <a:spcPct val="100000"/>
              </a:lnSpc>
              <a:spcBef>
                <a:spcPts val="0"/>
              </a:spcBef>
              <a:spcAft>
                <a:spcPts val="200"/>
              </a:spcAft>
            </a:pPr>
            <a:r>
              <a:rPr lang="en-ZA" dirty="0">
                <a:latin typeface="Century Gothic" panose="020B0502020202020204" pitchFamily="34" charset="0"/>
              </a:rPr>
              <a:t>All information in respect of Exploration Results and other technical information should be read in conjunction with the relevant ASX announcements released by the Company.</a:t>
            </a:r>
          </a:p>
          <a:p>
            <a:pPr algn="just">
              <a:lnSpc>
                <a:spcPct val="100000"/>
              </a:lnSpc>
              <a:spcBef>
                <a:spcPts val="0"/>
              </a:spcBef>
              <a:spcAft>
                <a:spcPts val="200"/>
              </a:spcAft>
            </a:pPr>
            <a:r>
              <a:rPr lang="en-ZA" dirty="0">
                <a:latin typeface="Century Gothic" panose="020B0502020202020204" pitchFamily="34" charset="0"/>
              </a:rPr>
              <a:t>Orion is not aware of any new information or data that materially </a:t>
            </a:r>
            <a:br>
              <a:rPr lang="en-ZA" dirty="0">
                <a:latin typeface="Century Gothic" panose="020B0502020202020204" pitchFamily="34" charset="0"/>
              </a:rPr>
            </a:br>
            <a:r>
              <a:rPr lang="en-ZA" dirty="0">
                <a:latin typeface="Century Gothic" panose="020B0502020202020204" pitchFamily="34" charset="0"/>
              </a:rPr>
              <a:t>affects the information for the Mineral Resource and confirms that </a:t>
            </a:r>
            <a:br>
              <a:rPr lang="en-ZA" dirty="0">
                <a:latin typeface="Century Gothic" panose="020B0502020202020204" pitchFamily="34" charset="0"/>
              </a:rPr>
            </a:br>
            <a:r>
              <a:rPr lang="en-ZA" dirty="0">
                <a:latin typeface="Century Gothic" panose="020B0502020202020204" pitchFamily="34" charset="0"/>
              </a:rPr>
              <a:t>all material assumptions and technical parameters underpinning the estimates in the relevant Orion ASX releases (as referenced in the presentation) continue to apply and have not materially changed. </a:t>
            </a:r>
            <a:br>
              <a:rPr lang="en-ZA" dirty="0">
                <a:latin typeface="Century Gothic" panose="020B0502020202020204" pitchFamily="34" charset="0"/>
              </a:rPr>
            </a:br>
            <a:r>
              <a:rPr lang="en-ZA" dirty="0">
                <a:latin typeface="Century Gothic" panose="020B0502020202020204" pitchFamily="34" charset="0"/>
              </a:rPr>
              <a:t>Orion confirms that the form and context in which the Competent Person’s findings are presented have not materially changed.</a:t>
            </a:r>
          </a:p>
          <a:p>
            <a:pPr algn="just">
              <a:lnSpc>
                <a:spcPct val="100000"/>
              </a:lnSpc>
              <a:spcBef>
                <a:spcPts val="0"/>
              </a:spcBef>
              <a:spcAft>
                <a:spcPts val="200"/>
              </a:spcAft>
            </a:pPr>
            <a:r>
              <a:rPr lang="en-ZA" dirty="0">
                <a:latin typeface="Century Gothic" panose="020B0502020202020204" pitchFamily="34" charset="0"/>
              </a:rPr>
              <a:t>To the maximum extent permitted by law, Orion and any of its related bodies corporate and affiliates and their officers, employees, agents, associates and advisers:</a:t>
            </a:r>
          </a:p>
          <a:p>
            <a:pPr marL="450850" lvl="1" indent="-184150" algn="just">
              <a:lnSpc>
                <a:spcPct val="100000"/>
              </a:lnSpc>
              <a:spcBef>
                <a:spcPts val="0"/>
              </a:spcBef>
              <a:spcAft>
                <a:spcPts val="200"/>
              </a:spcAft>
              <a:buFont typeface="Arial" panose="020B0604020202020204" pitchFamily="34" charset="0"/>
              <a:buChar char="•"/>
            </a:pPr>
            <a:r>
              <a:rPr lang="en-ZA" dirty="0">
                <a:solidFill>
                  <a:schemeClr val="bg1"/>
                </a:solidFill>
                <a:latin typeface="Century Gothic" panose="020B0502020202020204" pitchFamily="34" charset="0"/>
              </a:rPr>
              <a:t>disclaim any obligations or undertaking to release any updates or revisions to the information to reflect any change in expectations or assumptions;</a:t>
            </a:r>
          </a:p>
          <a:p>
            <a:pPr marL="450850" lvl="1" indent="-184150" algn="just">
              <a:lnSpc>
                <a:spcPct val="100000"/>
              </a:lnSpc>
              <a:spcBef>
                <a:spcPts val="0"/>
              </a:spcBef>
              <a:spcAft>
                <a:spcPts val="200"/>
              </a:spcAft>
              <a:buFont typeface="Arial" panose="020B0604020202020204" pitchFamily="34" charset="0"/>
              <a:buChar char="•"/>
            </a:pPr>
            <a:r>
              <a:rPr lang="en-ZA" dirty="0">
                <a:latin typeface="Century Gothic" panose="020B0502020202020204" pitchFamily="34" charset="0"/>
              </a:rPr>
              <a:t>do not make any representation or warranty, express or implied, as to the accuracy, reliability or completeness of the information in this presentation, or likelihood of </a:t>
            </a:r>
            <a:br>
              <a:rPr lang="en-ZA" dirty="0">
                <a:latin typeface="Century Gothic" panose="020B0502020202020204" pitchFamily="34" charset="0"/>
              </a:rPr>
            </a:br>
            <a:r>
              <a:rPr lang="en-ZA" dirty="0">
                <a:latin typeface="Century Gothic" panose="020B0502020202020204" pitchFamily="34" charset="0"/>
              </a:rPr>
              <a:t>fulfilment of any forward looking statement or any event or results expressed or implied in any forward-looking statement; and</a:t>
            </a:r>
          </a:p>
          <a:p>
            <a:pPr marL="450850" lvl="1" indent="-184150" algn="just">
              <a:lnSpc>
                <a:spcPct val="100000"/>
              </a:lnSpc>
              <a:spcBef>
                <a:spcPts val="0"/>
              </a:spcBef>
              <a:spcAft>
                <a:spcPts val="200"/>
              </a:spcAft>
              <a:buFont typeface="Arial" panose="020B0604020202020204" pitchFamily="34" charset="0"/>
              <a:buChar char="•"/>
            </a:pPr>
            <a:r>
              <a:rPr lang="en-ZA" dirty="0">
                <a:latin typeface="Century Gothic" panose="020B0502020202020204" pitchFamily="34" charset="0"/>
              </a:rPr>
              <a:t>disclaim all responsibility and liability for these forward </a:t>
            </a:r>
            <a:br>
              <a:rPr lang="en-ZA" dirty="0">
                <a:latin typeface="Century Gothic" panose="020B0502020202020204" pitchFamily="34" charset="0"/>
              </a:rPr>
            </a:br>
            <a:r>
              <a:rPr lang="en-ZA" dirty="0">
                <a:latin typeface="Century Gothic" panose="020B0502020202020204" pitchFamily="34" charset="0"/>
              </a:rPr>
              <a:t>looking statements (including, without limitation, liability </a:t>
            </a:r>
            <a:br>
              <a:rPr lang="en-ZA" dirty="0">
                <a:latin typeface="Century Gothic" panose="020B0502020202020204" pitchFamily="34" charset="0"/>
              </a:rPr>
            </a:br>
            <a:r>
              <a:rPr lang="en-ZA" dirty="0">
                <a:latin typeface="Century Gothic" panose="020B0502020202020204" pitchFamily="34" charset="0"/>
              </a:rPr>
              <a:t>for negligence).</a:t>
            </a:r>
          </a:p>
          <a:p>
            <a:pPr algn="just">
              <a:lnSpc>
                <a:spcPct val="100000"/>
              </a:lnSpc>
              <a:spcBef>
                <a:spcPts val="0"/>
              </a:spcBef>
              <a:spcAft>
                <a:spcPts val="200"/>
              </a:spcAft>
            </a:pPr>
            <a:r>
              <a:rPr lang="en-ZA" dirty="0">
                <a:latin typeface="Century Gothic" panose="020B0502020202020204" pitchFamily="34" charset="0"/>
              </a:rPr>
              <a:t>Nothing contained in this presentation constitutes investment, legal, tax or other advice. The information does not take into account the investment objectives, financial situation or particular needs of any recipient. Before making an investment decision, each recipient of this presentation should make its own assessment and take independent professional advice in relation to the information and any action taken on the basis of this presentation.</a:t>
            </a:r>
          </a:p>
          <a:p>
            <a:pPr>
              <a:lnSpc>
                <a:spcPct val="100000"/>
              </a:lnSpc>
              <a:spcAft>
                <a:spcPts val="200"/>
              </a:spcAft>
            </a:pPr>
            <a:endParaRPr lang="en-ZA" dirty="0"/>
          </a:p>
        </p:txBody>
      </p:sp>
      <p:sp>
        <p:nvSpPr>
          <p:cNvPr id="6" name="Slide Number Placeholder 5"/>
          <p:cNvSpPr>
            <a:spLocks noGrp="1"/>
          </p:cNvSpPr>
          <p:nvPr>
            <p:ph type="sldNum" sz="quarter" idx="4"/>
          </p:nvPr>
        </p:nvSpPr>
        <p:spPr/>
        <p:txBody>
          <a:bodyPr/>
          <a:lstStyle/>
          <a:p>
            <a:fld id="{F59FA6F2-0F41-4173-BCF3-FDE60228E236}" type="slidenum">
              <a:rPr lang="en-ZA" smtClean="0"/>
              <a:pPr/>
              <a:t>2</a:t>
            </a:fld>
            <a:endParaRPr lang="en-ZA" dirty="0"/>
          </a:p>
        </p:txBody>
      </p:sp>
    </p:spTree>
    <p:extLst>
      <p:ext uri="{BB962C8B-B14F-4D97-AF65-F5344CB8AC3E}">
        <p14:creationId xmlns:p14="http://schemas.microsoft.com/office/powerpoint/2010/main" val="87153167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F44193-2594-4FEA-955A-C59AA04248A1}"/>
              </a:ext>
            </a:extLst>
          </p:cNvPr>
          <p:cNvSpPr>
            <a:spLocks noGrp="1"/>
          </p:cNvSpPr>
          <p:nvPr>
            <p:ph type="title"/>
          </p:nvPr>
        </p:nvSpPr>
        <p:spPr/>
        <p:txBody>
          <a:bodyPr/>
          <a:lstStyle/>
          <a:p>
            <a:r>
              <a:rPr lang="en-ZA" dirty="0">
                <a:latin typeface="Century Gothic" panose="020B0502020202020204" pitchFamily="34" charset="0"/>
              </a:rPr>
              <a:t>PRIESKA BFS </a:t>
            </a:r>
            <a:r>
              <a:rPr lang="en-ZA" dirty="0">
                <a:solidFill>
                  <a:srgbClr val="F09832"/>
                </a:solidFill>
                <a:latin typeface="Century Gothic" panose="020B0502020202020204" pitchFamily="34" charset="0"/>
              </a:rPr>
              <a:t>Highlights</a:t>
            </a:r>
          </a:p>
        </p:txBody>
      </p:sp>
      <p:sp>
        <p:nvSpPr>
          <p:cNvPr id="4" name="Slide Number Placeholder 3">
            <a:extLst>
              <a:ext uri="{FF2B5EF4-FFF2-40B4-BE49-F238E27FC236}">
                <a16:creationId xmlns:a16="http://schemas.microsoft.com/office/drawing/2014/main" id="{C432B6FF-80B5-486D-994A-C2859DEE687D}"/>
              </a:ext>
            </a:extLst>
          </p:cNvPr>
          <p:cNvSpPr>
            <a:spLocks noGrp="1"/>
          </p:cNvSpPr>
          <p:nvPr>
            <p:ph type="sldNum" sz="quarter" idx="12"/>
          </p:nvPr>
        </p:nvSpPr>
        <p:spPr/>
        <p:txBody>
          <a:bodyPr/>
          <a:lstStyle/>
          <a:p>
            <a:fld id="{6071560D-9857-A445-8C3F-26F9FC5E8B39}" type="slidenum">
              <a:rPr lang="en-US" smtClean="0"/>
              <a:t>20</a:t>
            </a:fld>
            <a:endParaRPr lang="en-US" dirty="0"/>
          </a:p>
        </p:txBody>
      </p:sp>
      <p:sp>
        <p:nvSpPr>
          <p:cNvPr id="7" name="Subtitle 2">
            <a:extLst>
              <a:ext uri="{FF2B5EF4-FFF2-40B4-BE49-F238E27FC236}">
                <a16:creationId xmlns:a16="http://schemas.microsoft.com/office/drawing/2014/main" id="{3A55430B-50FD-44A1-A2D9-8015156BC93D}"/>
              </a:ext>
            </a:extLst>
          </p:cNvPr>
          <p:cNvSpPr txBox="1">
            <a:spLocks/>
          </p:cNvSpPr>
          <p:nvPr/>
        </p:nvSpPr>
        <p:spPr>
          <a:xfrm flipH="1">
            <a:off x="507762" y="2923509"/>
            <a:ext cx="5148806" cy="2854439"/>
          </a:xfrm>
          <a:prstGeom prst="rect">
            <a:avLst/>
          </a:prstGeom>
          <a:ln w="25400">
            <a:noFill/>
          </a:ln>
        </p:spPr>
        <p:txBody>
          <a:bodyPr vert="horz" lIns="0" tIns="0" rIns="0" bIns="0" rtlCol="0">
            <a:noAutofit/>
          </a:bodyPr>
          <a:lstStyle>
            <a:lvl1pPr marL="228600" indent="-228600"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pPr>
            <a:r>
              <a:rPr lang="en-US" sz="1400" dirty="0">
                <a:latin typeface="Century Gothic" panose="020B0502020202020204" pitchFamily="34" charset="0"/>
              </a:rPr>
              <a:t>Demonstrates compelling investment case to establish financially robust mine with initial 10 year life</a:t>
            </a:r>
          </a:p>
          <a:p>
            <a:pPr lvl="1">
              <a:buFont typeface="Courier New" panose="02070309020205020404" pitchFamily="49" charset="0"/>
              <a:buChar char="o"/>
            </a:pPr>
            <a:r>
              <a:rPr lang="en-ZA" sz="1400" dirty="0">
                <a:latin typeface="Century Gothic" panose="020B0502020202020204" pitchFamily="34" charset="0"/>
              </a:rPr>
              <a:t>Pre-tax free cash flow of A$1.1bn (post-tax A$819m)</a:t>
            </a:r>
          </a:p>
          <a:p>
            <a:pPr lvl="1">
              <a:buFont typeface="Courier New" panose="02070309020205020404" pitchFamily="49" charset="0"/>
              <a:buChar char="o"/>
            </a:pPr>
            <a:r>
              <a:rPr lang="en-ZA" sz="1400" dirty="0">
                <a:latin typeface="Century Gothic" panose="020B0502020202020204" pitchFamily="34" charset="0"/>
              </a:rPr>
              <a:t>Pre-tax NPV</a:t>
            </a:r>
            <a:r>
              <a:rPr lang="en-ZA" sz="1400" baseline="-25000" dirty="0">
                <a:latin typeface="Century Gothic" panose="020B0502020202020204" pitchFamily="34" charset="0"/>
              </a:rPr>
              <a:t>8%</a:t>
            </a:r>
            <a:r>
              <a:rPr lang="en-ZA" sz="1400" dirty="0">
                <a:latin typeface="Century Gothic" panose="020B0502020202020204" pitchFamily="34" charset="0"/>
              </a:rPr>
              <a:t> of A$574m (post-tax A$408m)</a:t>
            </a:r>
          </a:p>
          <a:p>
            <a:pPr lvl="1">
              <a:buFont typeface="Courier New" panose="02070309020205020404" pitchFamily="49" charset="0"/>
              <a:buChar char="o"/>
            </a:pPr>
            <a:r>
              <a:rPr lang="en-ZA" sz="1400" dirty="0">
                <a:latin typeface="Century Gothic" panose="020B0502020202020204" pitchFamily="34" charset="0"/>
              </a:rPr>
              <a:t>Peak funding of A$378m</a:t>
            </a:r>
          </a:p>
          <a:p>
            <a:pPr lvl="1">
              <a:buFont typeface="Courier New" panose="02070309020205020404" pitchFamily="49" charset="0"/>
              <a:buChar char="o"/>
            </a:pPr>
            <a:r>
              <a:rPr lang="en-ZA" sz="1400" dirty="0">
                <a:latin typeface="Century Gothic" panose="020B0502020202020204" pitchFamily="34" charset="0"/>
              </a:rPr>
              <a:t>Payback period of three years from first production</a:t>
            </a:r>
          </a:p>
          <a:p>
            <a:pPr lvl="1">
              <a:buFont typeface="Courier New" panose="02070309020205020404" pitchFamily="49" charset="0"/>
              <a:buChar char="o"/>
            </a:pPr>
            <a:r>
              <a:rPr lang="en-ZA" sz="1400" dirty="0">
                <a:latin typeface="Century Gothic" panose="020B0502020202020204" pitchFamily="34" charset="0"/>
              </a:rPr>
              <a:t>All-in sustaining margin of 44%</a:t>
            </a:r>
          </a:p>
          <a:p>
            <a:pPr marL="342900" lvl="2" indent="-342900">
              <a:spcBef>
                <a:spcPts val="600"/>
              </a:spcBef>
            </a:pPr>
            <a:r>
              <a:rPr lang="en-ZA" sz="1400" dirty="0">
                <a:latin typeface="Century Gothic" panose="020B0502020202020204" pitchFamily="34" charset="0"/>
              </a:rPr>
              <a:t>Optimisation studies continue</a:t>
            </a:r>
          </a:p>
          <a:p>
            <a:pPr marL="342900" lvl="2" indent="-342900">
              <a:spcBef>
                <a:spcPts val="600"/>
              </a:spcBef>
            </a:pPr>
            <a:r>
              <a:rPr lang="en-ZA" sz="1400" dirty="0">
                <a:latin typeface="Century Gothic" panose="020B0502020202020204" pitchFamily="34" charset="0"/>
              </a:rPr>
              <a:t>Investigating by-product production</a:t>
            </a:r>
          </a:p>
          <a:p>
            <a:pPr marL="0" indent="0">
              <a:spcBef>
                <a:spcPts val="600"/>
              </a:spcBef>
              <a:buNone/>
            </a:pPr>
            <a:endParaRPr lang="en-US" sz="1400" dirty="0"/>
          </a:p>
        </p:txBody>
      </p:sp>
      <p:sp>
        <p:nvSpPr>
          <p:cNvPr id="8" name="TextBox 7">
            <a:extLst>
              <a:ext uri="{FF2B5EF4-FFF2-40B4-BE49-F238E27FC236}">
                <a16:creationId xmlns:a16="http://schemas.microsoft.com/office/drawing/2014/main" id="{9E534715-68B6-4AD5-BE5F-3C01E8153203}"/>
              </a:ext>
            </a:extLst>
          </p:cNvPr>
          <p:cNvSpPr txBox="1"/>
          <p:nvPr/>
        </p:nvSpPr>
        <p:spPr>
          <a:xfrm>
            <a:off x="6745574" y="2846130"/>
            <a:ext cx="4788000" cy="2693045"/>
          </a:xfrm>
          <a:prstGeom prst="rect">
            <a:avLst/>
          </a:prstGeom>
          <a:noFill/>
          <a:ln w="25400">
            <a:noFill/>
          </a:ln>
        </p:spPr>
        <p:txBody>
          <a:bodyPr wrap="square" rtlCol="0">
            <a:spAutoFit/>
          </a:bodyPr>
          <a:lstStyle/>
          <a:p>
            <a:pPr marL="285750" indent="-285750">
              <a:spcBef>
                <a:spcPts val="600"/>
              </a:spcBef>
              <a:buFont typeface="Arial" panose="020B0604020202020204" pitchFamily="34" charset="0"/>
              <a:buChar char="•"/>
            </a:pPr>
            <a:r>
              <a:rPr lang="en-US" sz="1400" dirty="0">
                <a:latin typeface="Century Gothic" panose="020B0502020202020204" pitchFamily="34" charset="0"/>
              </a:rPr>
              <a:t>LOM extensions leveraging off Foundation Phase development and requiring limited or no additional capital works</a:t>
            </a:r>
          </a:p>
          <a:p>
            <a:pPr marL="285750" indent="-285750">
              <a:spcBef>
                <a:spcPts val="600"/>
              </a:spcBef>
              <a:buFont typeface="Arial" panose="020B0604020202020204" pitchFamily="34" charset="0"/>
              <a:buChar char="•"/>
            </a:pPr>
            <a:r>
              <a:rPr lang="en-US" sz="1400" dirty="0">
                <a:latin typeface="Century Gothic" panose="020B0502020202020204" pitchFamily="34" charset="0"/>
              </a:rPr>
              <a:t>Tonnage targeted </a:t>
            </a:r>
          </a:p>
          <a:p>
            <a:pPr marL="742950" lvl="1" indent="-285750">
              <a:buFont typeface="Courier New" panose="02070309020205020404" pitchFamily="49" charset="0"/>
              <a:buChar char="o"/>
            </a:pPr>
            <a:r>
              <a:rPr lang="en-US" sz="1400" dirty="0">
                <a:latin typeface="Century Gothic" panose="020B0502020202020204" pitchFamily="34" charset="0"/>
              </a:rPr>
              <a:t>Remainder of current Global Resource, </a:t>
            </a:r>
          </a:p>
          <a:p>
            <a:pPr lvl="1"/>
            <a:r>
              <a:rPr lang="en-ZA" sz="1400" dirty="0">
                <a:latin typeface="Century Gothic" panose="020B0502020202020204" pitchFamily="34" charset="0"/>
              </a:rPr>
              <a:t>      9.13 Mt at 1.4% Cu and 3.6% Zn</a:t>
            </a:r>
          </a:p>
          <a:p>
            <a:pPr marL="742950" lvl="1" indent="-285750">
              <a:spcBef>
                <a:spcPts val="600"/>
              </a:spcBef>
              <a:buFont typeface="Courier New" panose="02070309020205020404" pitchFamily="49" charset="0"/>
              <a:buChar char="o"/>
            </a:pPr>
            <a:r>
              <a:rPr lang="en-US" sz="1400" dirty="0">
                <a:latin typeface="Century Gothic" panose="020B0502020202020204" pitchFamily="34" charset="0"/>
              </a:rPr>
              <a:t>Evaluating existing pillar extraction (7-8 million tonnes) after voids are paste filled</a:t>
            </a:r>
          </a:p>
          <a:p>
            <a:pPr marL="742950" lvl="1" indent="-285750">
              <a:spcBef>
                <a:spcPts val="600"/>
              </a:spcBef>
              <a:buFont typeface="Courier New" panose="02070309020205020404" pitchFamily="49" charset="0"/>
              <a:buChar char="o"/>
            </a:pPr>
            <a:r>
              <a:rPr lang="en-US" sz="1400" dirty="0">
                <a:latin typeface="Century Gothic" panose="020B0502020202020204" pitchFamily="34" charset="0"/>
              </a:rPr>
              <a:t>High grade strike extensions of resource requiring additional drilling, not yet in JORC resource</a:t>
            </a:r>
          </a:p>
        </p:txBody>
      </p:sp>
      <p:sp>
        <p:nvSpPr>
          <p:cNvPr id="9" name="Right Arrow 4">
            <a:extLst>
              <a:ext uri="{FF2B5EF4-FFF2-40B4-BE49-F238E27FC236}">
                <a16:creationId xmlns:a16="http://schemas.microsoft.com/office/drawing/2014/main" id="{117D8E8F-F7C1-4BA8-B8CE-288709531044}"/>
              </a:ext>
            </a:extLst>
          </p:cNvPr>
          <p:cNvSpPr/>
          <p:nvPr/>
        </p:nvSpPr>
        <p:spPr>
          <a:xfrm>
            <a:off x="5656568" y="1948328"/>
            <a:ext cx="898041" cy="56006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196319F-766F-4A4E-9D8D-9B3FA2F6D2BB}"/>
              </a:ext>
            </a:extLst>
          </p:cNvPr>
          <p:cNvSpPr/>
          <p:nvPr/>
        </p:nvSpPr>
        <p:spPr>
          <a:xfrm>
            <a:off x="507762" y="1674262"/>
            <a:ext cx="4788000" cy="1058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C99D6B01-0FEC-41DE-A5A3-064F3E86EE56}"/>
              </a:ext>
            </a:extLst>
          </p:cNvPr>
          <p:cNvSpPr/>
          <p:nvPr/>
        </p:nvSpPr>
        <p:spPr>
          <a:xfrm>
            <a:off x="6772077" y="1674262"/>
            <a:ext cx="4788000" cy="105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7813A262-1758-4E18-85FE-640E8C9B1105}"/>
              </a:ext>
            </a:extLst>
          </p:cNvPr>
          <p:cNvSpPr/>
          <p:nvPr/>
        </p:nvSpPr>
        <p:spPr>
          <a:xfrm>
            <a:off x="2014744" y="2043381"/>
            <a:ext cx="3035411" cy="369332"/>
          </a:xfrm>
          <a:prstGeom prst="rect">
            <a:avLst/>
          </a:prstGeom>
        </p:spPr>
        <p:txBody>
          <a:bodyPr wrap="square">
            <a:spAutoFit/>
          </a:bodyPr>
          <a:lstStyle/>
          <a:p>
            <a:pPr algn="ctr"/>
            <a:r>
              <a:rPr lang="en-US" b="1" dirty="0">
                <a:latin typeface="Century Gothic" panose="020B0502020202020204" pitchFamily="34" charset="0"/>
              </a:rPr>
              <a:t>FOUNDATION PHASE</a:t>
            </a:r>
          </a:p>
        </p:txBody>
      </p:sp>
      <p:sp>
        <p:nvSpPr>
          <p:cNvPr id="14" name="Rectangle 13">
            <a:extLst>
              <a:ext uri="{FF2B5EF4-FFF2-40B4-BE49-F238E27FC236}">
                <a16:creationId xmlns:a16="http://schemas.microsoft.com/office/drawing/2014/main" id="{55F56A7C-DAC0-4417-A618-5A089EB5B02F}"/>
              </a:ext>
            </a:extLst>
          </p:cNvPr>
          <p:cNvSpPr/>
          <p:nvPr/>
        </p:nvSpPr>
        <p:spPr>
          <a:xfrm>
            <a:off x="7354958" y="1976197"/>
            <a:ext cx="4236216" cy="538609"/>
          </a:xfrm>
          <a:prstGeom prst="rect">
            <a:avLst/>
          </a:prstGeom>
        </p:spPr>
        <p:txBody>
          <a:bodyPr wrap="square">
            <a:spAutoFit/>
          </a:bodyPr>
          <a:lstStyle/>
          <a:p>
            <a:pPr algn="ctr"/>
            <a:r>
              <a:rPr lang="en-US" b="1" cap="all" dirty="0">
                <a:solidFill>
                  <a:schemeClr val="bg1"/>
                </a:solidFill>
                <a:latin typeface="Century Gothic" panose="020B0502020202020204" pitchFamily="34" charset="0"/>
              </a:rPr>
              <a:t>LOM Extension phase</a:t>
            </a:r>
          </a:p>
          <a:p>
            <a:pPr algn="ctr"/>
            <a:endParaRPr lang="en-US" sz="1100" dirty="0">
              <a:latin typeface="Century Gothic" panose="020B0502020202020204" pitchFamily="34" charset="0"/>
            </a:endParaRPr>
          </a:p>
        </p:txBody>
      </p:sp>
      <p:pic>
        <p:nvPicPr>
          <p:cNvPr id="16" name="Content Placeholder 15">
            <a:extLst>
              <a:ext uri="{FF2B5EF4-FFF2-40B4-BE49-F238E27FC236}">
                <a16:creationId xmlns:a16="http://schemas.microsoft.com/office/drawing/2014/main" id="{337DDF9B-BC72-4915-A32B-8EBBD96F0D27}"/>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20732" b="-2889"/>
          <a:stretch/>
        </p:blipFill>
        <p:spPr>
          <a:xfrm>
            <a:off x="631582" y="1241072"/>
            <a:ext cx="1534440" cy="1337730"/>
          </a:xfrm>
        </p:spPr>
      </p:pic>
      <p:pic>
        <p:nvPicPr>
          <p:cNvPr id="17" name="Content Placeholder 15">
            <a:extLst>
              <a:ext uri="{FF2B5EF4-FFF2-40B4-BE49-F238E27FC236}">
                <a16:creationId xmlns:a16="http://schemas.microsoft.com/office/drawing/2014/main" id="{7B84A125-4B10-4422-868D-22D29A915D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0576" t="-81403"/>
          <a:stretch/>
        </p:blipFill>
        <p:spPr>
          <a:xfrm>
            <a:off x="6907365" y="1122651"/>
            <a:ext cx="1753075" cy="1528336"/>
          </a:xfrm>
          <a:prstGeom prst="rect">
            <a:avLst/>
          </a:prstGeom>
        </p:spPr>
      </p:pic>
      <p:sp>
        <p:nvSpPr>
          <p:cNvPr id="15" name="TextBox 14">
            <a:extLst>
              <a:ext uri="{FF2B5EF4-FFF2-40B4-BE49-F238E27FC236}">
                <a16:creationId xmlns:a16="http://schemas.microsoft.com/office/drawing/2014/main" id="{1D6430DA-2FB4-43E2-9D2C-BE0719C7C4F5}"/>
              </a:ext>
            </a:extLst>
          </p:cNvPr>
          <p:cNvSpPr txBox="1"/>
          <p:nvPr/>
        </p:nvSpPr>
        <p:spPr>
          <a:xfrm>
            <a:off x="631582" y="6332848"/>
            <a:ext cx="2810758" cy="215444"/>
          </a:xfrm>
          <a:prstGeom prst="rect">
            <a:avLst/>
          </a:prstGeom>
          <a:noFill/>
        </p:spPr>
        <p:txBody>
          <a:bodyPr wrap="square" rtlCol="0">
            <a:spAutoFit/>
          </a:bodyPr>
          <a:lstStyle/>
          <a:p>
            <a:r>
              <a:rPr lang="en-AU" sz="800" dirty="0">
                <a:latin typeface="Century Gothic" panose="020B0502020202020204" pitchFamily="34" charset="0"/>
              </a:rPr>
              <a:t>Refer ASX release 26 June 2019</a:t>
            </a:r>
          </a:p>
        </p:txBody>
      </p:sp>
    </p:spTree>
    <p:extLst>
      <p:ext uri="{BB962C8B-B14F-4D97-AF65-F5344CB8AC3E}">
        <p14:creationId xmlns:p14="http://schemas.microsoft.com/office/powerpoint/2010/main" val="38626911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97AE09-1AC7-4DA5-98D5-C1CF7068E71A}"/>
              </a:ext>
            </a:extLst>
          </p:cNvPr>
          <p:cNvSpPr>
            <a:spLocks noGrp="1"/>
          </p:cNvSpPr>
          <p:nvPr>
            <p:ph type="sldNum" sz="quarter" idx="12"/>
          </p:nvPr>
        </p:nvSpPr>
        <p:spPr/>
        <p:txBody>
          <a:bodyPr/>
          <a:lstStyle/>
          <a:p>
            <a:fld id="{F59FA6F2-0F41-4173-BCF3-FDE60228E236}" type="slidenum">
              <a:rPr lang="en-ZA" smtClean="0"/>
              <a:t>21</a:t>
            </a:fld>
            <a:endParaRPr lang="en-ZA" dirty="0"/>
          </a:p>
        </p:txBody>
      </p:sp>
      <p:sp>
        <p:nvSpPr>
          <p:cNvPr id="5" name="Title 2">
            <a:extLst>
              <a:ext uri="{FF2B5EF4-FFF2-40B4-BE49-F238E27FC236}">
                <a16:creationId xmlns:a16="http://schemas.microsoft.com/office/drawing/2014/main" id="{996E0DEF-18EE-4EDD-B258-6FA0EBDA5142}"/>
              </a:ext>
            </a:extLst>
          </p:cNvPr>
          <p:cNvSpPr>
            <a:spLocks noGrp="1"/>
          </p:cNvSpPr>
          <p:nvPr>
            <p:ph type="title"/>
          </p:nvPr>
        </p:nvSpPr>
        <p:spPr>
          <a:xfrm>
            <a:off x="574322" y="593636"/>
            <a:ext cx="11048409" cy="938950"/>
          </a:xfrm>
        </p:spPr>
        <p:txBody>
          <a:bodyPr/>
          <a:lstStyle/>
          <a:p>
            <a:r>
              <a:rPr lang="en-US" dirty="0">
                <a:latin typeface="Century Gothic" panose="020B0502020202020204" pitchFamily="34" charset="0"/>
              </a:rPr>
              <a:t>BANKABLE FEASIBILITY STUDY </a:t>
            </a:r>
            <a:r>
              <a:rPr lang="en-US" dirty="0">
                <a:solidFill>
                  <a:srgbClr val="F09832"/>
                </a:solidFill>
                <a:latin typeface="Century Gothic" panose="020B0502020202020204" pitchFamily="34" charset="0"/>
              </a:rPr>
              <a:t>DASHBOARD</a:t>
            </a:r>
            <a:endParaRPr lang="en-ZA" dirty="0">
              <a:solidFill>
                <a:srgbClr val="F09832"/>
              </a:solidFill>
              <a:latin typeface="Century Gothic" panose="020B0502020202020204" pitchFamily="34" charset="0"/>
            </a:endParaRPr>
          </a:p>
        </p:txBody>
      </p:sp>
      <p:sp>
        <p:nvSpPr>
          <p:cNvPr id="7" name="TextBox 6">
            <a:extLst>
              <a:ext uri="{FF2B5EF4-FFF2-40B4-BE49-F238E27FC236}">
                <a16:creationId xmlns:a16="http://schemas.microsoft.com/office/drawing/2014/main" id="{2E933CBE-5EAE-4486-BF21-C69FB3BE998A}"/>
              </a:ext>
            </a:extLst>
          </p:cNvPr>
          <p:cNvSpPr txBox="1"/>
          <p:nvPr/>
        </p:nvSpPr>
        <p:spPr>
          <a:xfrm>
            <a:off x="574322" y="6418926"/>
            <a:ext cx="2810758" cy="215444"/>
          </a:xfrm>
          <a:prstGeom prst="rect">
            <a:avLst/>
          </a:prstGeom>
          <a:noFill/>
        </p:spPr>
        <p:txBody>
          <a:bodyPr wrap="square" rtlCol="0">
            <a:spAutoFit/>
          </a:bodyPr>
          <a:lstStyle/>
          <a:p>
            <a:r>
              <a:rPr lang="en-AU" sz="800" dirty="0">
                <a:latin typeface="Century Gothic" panose="020B0502020202020204" pitchFamily="34" charset="0"/>
              </a:rPr>
              <a:t>Refer ASX release 26 June 2019</a:t>
            </a:r>
          </a:p>
        </p:txBody>
      </p:sp>
      <p:graphicFrame>
        <p:nvGraphicFramePr>
          <p:cNvPr id="2" name="Table 1">
            <a:extLst>
              <a:ext uri="{FF2B5EF4-FFF2-40B4-BE49-F238E27FC236}">
                <a16:creationId xmlns:a16="http://schemas.microsoft.com/office/drawing/2014/main" id="{0D80B3F2-1AE0-469D-A605-1D2CEC15F5B4}"/>
              </a:ext>
            </a:extLst>
          </p:cNvPr>
          <p:cNvGraphicFramePr>
            <a:graphicFrameLocks noGrp="1"/>
          </p:cNvGraphicFramePr>
          <p:nvPr>
            <p:extLst>
              <p:ext uri="{D42A27DB-BD31-4B8C-83A1-F6EECF244321}">
                <p14:modId xmlns:p14="http://schemas.microsoft.com/office/powerpoint/2010/main" val="1258301419"/>
              </p:ext>
            </p:extLst>
          </p:nvPr>
        </p:nvGraphicFramePr>
        <p:xfrm>
          <a:off x="574675" y="1713225"/>
          <a:ext cx="11047413" cy="4452146"/>
        </p:xfrm>
        <a:graphic>
          <a:graphicData uri="http://schemas.openxmlformats.org/drawingml/2006/table">
            <a:tbl>
              <a:tblPr firstRow="1" firstCol="1" bandRow="1">
                <a:tableStyleId>{5C22544A-7EE6-4342-B048-85BDC9FD1C3A}</a:tableStyleId>
              </a:tblPr>
              <a:tblGrid>
                <a:gridCol w="2759644">
                  <a:extLst>
                    <a:ext uri="{9D8B030D-6E8A-4147-A177-3AD203B41FA5}">
                      <a16:colId xmlns:a16="http://schemas.microsoft.com/office/drawing/2014/main" val="549898341"/>
                    </a:ext>
                  </a:extLst>
                </a:gridCol>
                <a:gridCol w="1022990">
                  <a:extLst>
                    <a:ext uri="{9D8B030D-6E8A-4147-A177-3AD203B41FA5}">
                      <a16:colId xmlns:a16="http://schemas.microsoft.com/office/drawing/2014/main" val="4037132587"/>
                    </a:ext>
                  </a:extLst>
                </a:gridCol>
                <a:gridCol w="1235101">
                  <a:extLst>
                    <a:ext uri="{9D8B030D-6E8A-4147-A177-3AD203B41FA5}">
                      <a16:colId xmlns:a16="http://schemas.microsoft.com/office/drawing/2014/main" val="2644215654"/>
                    </a:ext>
                  </a:extLst>
                </a:gridCol>
                <a:gridCol w="3502030">
                  <a:extLst>
                    <a:ext uri="{9D8B030D-6E8A-4147-A177-3AD203B41FA5}">
                      <a16:colId xmlns:a16="http://schemas.microsoft.com/office/drawing/2014/main" val="4265401945"/>
                    </a:ext>
                  </a:extLst>
                </a:gridCol>
                <a:gridCol w="1206377">
                  <a:extLst>
                    <a:ext uri="{9D8B030D-6E8A-4147-A177-3AD203B41FA5}">
                      <a16:colId xmlns:a16="http://schemas.microsoft.com/office/drawing/2014/main" val="759584266"/>
                    </a:ext>
                  </a:extLst>
                </a:gridCol>
                <a:gridCol w="1321271">
                  <a:extLst>
                    <a:ext uri="{9D8B030D-6E8A-4147-A177-3AD203B41FA5}">
                      <a16:colId xmlns:a16="http://schemas.microsoft.com/office/drawing/2014/main" val="778851046"/>
                    </a:ext>
                  </a:extLst>
                </a:gridCol>
              </a:tblGrid>
              <a:tr h="163118">
                <a:tc>
                  <a:txBody>
                    <a:bodyPr/>
                    <a:lstStyle/>
                    <a:p>
                      <a:pPr>
                        <a:lnSpc>
                          <a:spcPct val="105000"/>
                        </a:lnSpc>
                        <a:spcBef>
                          <a:spcPts val="100"/>
                        </a:spcBef>
                        <a:spcAft>
                          <a:spcPts val="100"/>
                        </a:spcAft>
                      </a:pPr>
                      <a:r>
                        <a:rPr lang="en-ZA" sz="800" dirty="0">
                          <a:effectLst/>
                          <a:latin typeface="Century Gothic" panose="020B0502020202020204" pitchFamily="34" charset="0"/>
                        </a:rPr>
                        <a:t>Price and FX Assumptions</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Unit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Value</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a:lnSpc>
                          <a:spcPct val="105000"/>
                        </a:lnSpc>
                        <a:spcBef>
                          <a:spcPts val="100"/>
                        </a:spcBef>
                        <a:spcAft>
                          <a:spcPts val="100"/>
                        </a:spcAft>
                      </a:pPr>
                      <a:r>
                        <a:rPr lang="en-ZA" sz="800" dirty="0">
                          <a:effectLst/>
                          <a:latin typeface="Century Gothic" panose="020B0502020202020204" pitchFamily="34" charset="0"/>
                        </a:rPr>
                        <a:t>Financial Performance</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Unit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Value</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extLst>
                  <a:ext uri="{0D108BD9-81ED-4DB2-BD59-A6C34878D82A}">
                    <a16:rowId xmlns:a16="http://schemas.microsoft.com/office/drawing/2014/main" val="3416079078"/>
                  </a:ext>
                </a:extLst>
              </a:tr>
              <a:tr h="163118">
                <a:tc>
                  <a:txBody>
                    <a:bodyPr/>
                    <a:lstStyle/>
                    <a:p>
                      <a:pPr>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Metal price – Cu</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USD/t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6,834</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NPV pre-tax (post-tax) @ 8.0% discount rate</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AUD M</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574 (408)</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463561260"/>
                  </a:ext>
                </a:extLst>
              </a:tr>
              <a:tr h="163118">
                <a:tc>
                  <a:txBody>
                    <a:bodyPr/>
                    <a:lstStyle/>
                    <a:p>
                      <a:pPr>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Metal price – Zn</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USD/t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2,756</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IRR pre-tax (post-tax)</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38% (33%)</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74166469"/>
                  </a:ext>
                </a:extLst>
              </a:tr>
              <a:tr h="163118">
                <a:tc>
                  <a:txBody>
                    <a:bodyPr/>
                    <a:lstStyle/>
                    <a:p>
                      <a:pPr>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Exchange rate</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ZAR:USD</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14.5 :1</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Payback from first production</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years</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2.9</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04444890"/>
                  </a:ext>
                </a:extLst>
              </a:tr>
              <a:tr h="163118">
                <a:tc>
                  <a:txBody>
                    <a:bodyPr/>
                    <a:lstStyle/>
                    <a:p>
                      <a:pPr>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Exchange rate</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ZAR:AUD</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10 : 1</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Undiscounted free cash flow pre-tax (post-tax)</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AUD M</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1,127 (819)</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71857177"/>
                  </a:ext>
                </a:extLst>
              </a:tr>
              <a:tr h="163118">
                <a:tc>
                  <a:txBody>
                    <a:bodyPr/>
                    <a:lstStyle/>
                    <a:p>
                      <a:pPr>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Exchange rate</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AUD:USD</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1.45 : 1</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Peak funding</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AUD M</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378</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65812445"/>
                  </a:ext>
                </a:extLst>
              </a:tr>
              <a:tr h="116398">
                <a:tc>
                  <a:txBody>
                    <a:bodyPr/>
                    <a:lstStyle/>
                    <a:p>
                      <a:pPr indent="101600">
                        <a:lnSpc>
                          <a:spcPct val="105000"/>
                        </a:lnSpc>
                        <a:spcBef>
                          <a:spcPts val="100"/>
                        </a:spcBef>
                        <a:spcAft>
                          <a:spcPts val="100"/>
                        </a:spcAft>
                      </a:pPr>
                      <a:r>
                        <a:rPr lang="en-ZA" sz="800" dirty="0">
                          <a:effectLst/>
                          <a:latin typeface="Century Gothic" panose="020B0502020202020204" pitchFamily="34" charset="0"/>
                        </a:rPr>
                        <a:t> </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accent1"/>
                      </a:solidFill>
                      <a:prstDash val="solid"/>
                      <a:round/>
                      <a:headEnd type="none" w="med" len="med"/>
                      <a:tailEnd type="none" w="med" len="med"/>
                    </a:lnT>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 </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accent1"/>
                      </a:solidFill>
                      <a:prstDash val="solid"/>
                      <a:round/>
                      <a:headEnd type="none" w="med" len="med"/>
                      <a:tailEnd type="none" w="med" len="med"/>
                    </a:lnT>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 </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accent1"/>
                      </a:solidFill>
                      <a:prstDash val="solid"/>
                      <a:round/>
                      <a:headEnd type="none" w="med" len="med"/>
                      <a:tailEnd type="none" w="med" len="med"/>
                    </a:lnT>
                    <a:noFill/>
                  </a:tcPr>
                </a:tc>
                <a:tc>
                  <a:txBody>
                    <a:bodyPr/>
                    <a:lstStyle/>
                    <a:p>
                      <a:pPr indent="101600">
                        <a:lnSpc>
                          <a:spcPct val="105000"/>
                        </a:lnSpc>
                        <a:spcBef>
                          <a:spcPts val="100"/>
                        </a:spcBef>
                        <a:spcAft>
                          <a:spcPts val="100"/>
                        </a:spcAft>
                      </a:pPr>
                      <a:r>
                        <a:rPr lang="en-ZA" sz="800" dirty="0">
                          <a:effectLst/>
                          <a:latin typeface="Century Gothic" panose="020B0502020202020204" pitchFamily="34" charset="0"/>
                        </a:rPr>
                        <a:t> </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accent1"/>
                      </a:solidFill>
                      <a:prstDash val="solid"/>
                      <a:round/>
                      <a:headEnd type="none" w="med" len="med"/>
                      <a:tailEnd type="none" w="med" len="med"/>
                    </a:lnT>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 </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accent1"/>
                      </a:solidFill>
                      <a:prstDash val="solid"/>
                      <a:round/>
                      <a:headEnd type="none" w="med" len="med"/>
                      <a:tailEnd type="none" w="med" len="med"/>
                    </a:lnT>
                    <a:noFill/>
                  </a:tcPr>
                </a:tc>
                <a:tc>
                  <a:txBody>
                    <a:bodyPr/>
                    <a:lstStyle/>
                    <a:p>
                      <a:pPr>
                        <a:lnSpc>
                          <a:spcPct val="107000"/>
                        </a:lnSpc>
                      </a:pPr>
                      <a:endParaRPr lang="en-ZA" sz="800" dirty="0">
                        <a:effectLst/>
                        <a:latin typeface="Century Gothic" panose="020B0502020202020204" pitchFamily="34" charset="0"/>
                        <a:cs typeface="Arial" panose="020B0604020202020204" pitchFamily="34" charset="0"/>
                      </a:endParaRPr>
                    </a:p>
                  </a:txBody>
                  <a:tcPr marL="68580" marR="68580" marT="0" marB="0" anchor="ct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505290563"/>
                  </a:ext>
                </a:extLst>
              </a:tr>
              <a:tr h="163118">
                <a:tc>
                  <a:txBody>
                    <a:bodyPr/>
                    <a:lstStyle/>
                    <a:p>
                      <a:pPr>
                        <a:lnSpc>
                          <a:spcPct val="105000"/>
                        </a:lnSpc>
                        <a:spcBef>
                          <a:spcPts val="100"/>
                        </a:spcBef>
                        <a:spcAft>
                          <a:spcPts val="100"/>
                        </a:spcAft>
                      </a:pPr>
                      <a:r>
                        <a:rPr lang="en-ZA" sz="800" dirty="0">
                          <a:effectLst/>
                          <a:latin typeface="Century Gothic" panose="020B0502020202020204" pitchFamily="34" charset="0"/>
                        </a:rPr>
                        <a:t>Production Metrics</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5000"/>
                        </a:lnSpc>
                        <a:spcBef>
                          <a:spcPts val="100"/>
                        </a:spcBef>
                        <a:spcAft>
                          <a:spcPts val="100"/>
                        </a:spcAft>
                      </a:pPr>
                      <a:r>
                        <a:rPr lang="en-ZA" sz="800" b="1" dirty="0">
                          <a:solidFill>
                            <a:schemeClr val="bg1"/>
                          </a:solidFill>
                          <a:effectLst/>
                          <a:latin typeface="Century Gothic" panose="020B0502020202020204" pitchFamily="34" charset="0"/>
                        </a:rPr>
                        <a:t>Unit</a:t>
                      </a:r>
                      <a:endParaRPr lang="en-ZA" sz="800" b="1"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algn="ctr">
                        <a:lnSpc>
                          <a:spcPct val="105000"/>
                        </a:lnSpc>
                        <a:spcBef>
                          <a:spcPts val="100"/>
                        </a:spcBef>
                        <a:spcAft>
                          <a:spcPts val="100"/>
                        </a:spcAft>
                      </a:pPr>
                      <a:r>
                        <a:rPr lang="en-ZA" sz="800" b="1" dirty="0">
                          <a:solidFill>
                            <a:schemeClr val="bg1"/>
                          </a:solidFill>
                          <a:effectLst/>
                          <a:latin typeface="Century Gothic" panose="020B0502020202020204" pitchFamily="34" charset="0"/>
                        </a:rPr>
                        <a:t>Value</a:t>
                      </a:r>
                      <a:endParaRPr lang="en-ZA" sz="800" b="1"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a:lnSpc>
                          <a:spcPct val="105000"/>
                        </a:lnSpc>
                        <a:spcBef>
                          <a:spcPts val="100"/>
                        </a:spcBef>
                        <a:spcAft>
                          <a:spcPts val="100"/>
                        </a:spcAft>
                      </a:pPr>
                      <a:r>
                        <a:rPr lang="en-ZA" sz="800" b="1" dirty="0">
                          <a:solidFill>
                            <a:schemeClr val="bg1"/>
                          </a:solidFill>
                          <a:effectLst/>
                          <a:latin typeface="Century Gothic" panose="020B0502020202020204" pitchFamily="34" charset="0"/>
                        </a:rPr>
                        <a:t>Project Cost Metrics</a:t>
                      </a:r>
                      <a:endParaRPr lang="en-ZA" sz="800" b="1"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algn="ctr">
                        <a:lnSpc>
                          <a:spcPct val="105000"/>
                        </a:lnSpc>
                        <a:spcBef>
                          <a:spcPts val="100"/>
                        </a:spcBef>
                        <a:spcAft>
                          <a:spcPts val="100"/>
                        </a:spcAft>
                      </a:pPr>
                      <a:r>
                        <a:rPr lang="en-ZA" sz="800" b="1" dirty="0">
                          <a:solidFill>
                            <a:schemeClr val="bg1"/>
                          </a:solidFill>
                          <a:effectLst/>
                          <a:latin typeface="Century Gothic" panose="020B0502020202020204" pitchFamily="34" charset="0"/>
                        </a:rPr>
                        <a:t>Unit</a:t>
                      </a:r>
                      <a:endParaRPr lang="en-ZA" sz="800" b="1"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algn="ctr">
                        <a:lnSpc>
                          <a:spcPct val="105000"/>
                        </a:lnSpc>
                        <a:spcBef>
                          <a:spcPts val="100"/>
                        </a:spcBef>
                        <a:spcAft>
                          <a:spcPts val="100"/>
                        </a:spcAft>
                      </a:pPr>
                      <a:r>
                        <a:rPr lang="en-AU" sz="800" b="1" dirty="0">
                          <a:solidFill>
                            <a:schemeClr val="bg1"/>
                          </a:solidFill>
                          <a:effectLst/>
                          <a:latin typeface="Century Gothic" panose="020B0502020202020204" pitchFamily="34" charset="0"/>
                        </a:rPr>
                        <a:t>Value</a:t>
                      </a:r>
                      <a:endParaRPr lang="en-ZA" sz="800" b="1"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extLst>
                  <a:ext uri="{0D108BD9-81ED-4DB2-BD59-A6C34878D82A}">
                    <a16:rowId xmlns:a16="http://schemas.microsoft.com/office/drawing/2014/main" val="1459103872"/>
                  </a:ext>
                </a:extLst>
              </a:tr>
              <a:tr h="163118">
                <a:tc>
                  <a:txBody>
                    <a:bodyPr/>
                    <a:lstStyle/>
                    <a:p>
                      <a:pPr indent="-6350">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Life of Mine</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Years</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9.7</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Average cash operating unit cost (C1)</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AUD/t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80</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86108302"/>
                  </a:ext>
                </a:extLst>
              </a:tr>
              <a:tr h="163118">
                <a:tc>
                  <a:txBody>
                    <a:bodyPr/>
                    <a:lstStyle/>
                    <a:p>
                      <a:pPr indent="-6350">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Treatment plant capacity</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Mtpa</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2.4</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All-in-sustaining cost per unit ROM 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AUD/t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94</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50665230"/>
                  </a:ext>
                </a:extLst>
              </a:tr>
              <a:tr h="163118">
                <a:tc>
                  <a:txBody>
                    <a:bodyPr/>
                    <a:lstStyle/>
                    <a:p>
                      <a:pPr indent="-6350">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ROM Plant Feed – tonnage</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kt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20,827</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All-in-sustaining cost per unit Cu_Eq t sold</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AUD/t Cu</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5,470</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67924606"/>
                  </a:ext>
                </a:extLst>
              </a:tr>
              <a:tr h="163118">
                <a:tc>
                  <a:txBody>
                    <a:bodyPr/>
                    <a:lstStyle/>
                    <a:p>
                      <a:pPr indent="-6350">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ROM Plant Feed – grade - Cu</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1.1%</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All-in-sustaining cost per unit Zn_Eq t sold</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AUD/t Zn</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1,582</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7315694"/>
                  </a:ext>
                </a:extLst>
              </a:tr>
              <a:tr h="163118">
                <a:tc>
                  <a:txBody>
                    <a:bodyPr/>
                    <a:lstStyle/>
                    <a:p>
                      <a:pPr indent="-6350">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ROM Plant Feed – grade - Zn</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effectLst/>
                          <a:latin typeface="Century Gothic" panose="020B0502020202020204" pitchFamily="34" charset="0"/>
                        </a:rPr>
                        <a: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3.4%</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Price received (net of NSR) - Cu</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AUD/t Cu</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9,785</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0493820"/>
                  </a:ext>
                </a:extLst>
              </a:tr>
              <a:tr h="163118">
                <a:tc>
                  <a:txBody>
                    <a:bodyPr/>
                    <a:lstStyle/>
                    <a:p>
                      <a:pPr indent="-6350">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Concentrate tonnage - Cu</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kt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790</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Price received (net of NSR) - Zn</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AUD/t Zn</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2,830</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39744514"/>
                  </a:ext>
                </a:extLst>
              </a:tr>
              <a:tr h="163118">
                <a:tc>
                  <a:txBody>
                    <a:bodyPr/>
                    <a:lstStyle/>
                    <a:p>
                      <a:pPr indent="-6350">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Concentrate tonnage - Zn</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kt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1,180</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All-in-sustaining margin</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44%</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37811493"/>
                  </a:ext>
                </a:extLst>
              </a:tr>
              <a:tr h="262509">
                <a:tc>
                  <a:txBody>
                    <a:bodyPr/>
                    <a:lstStyle/>
                    <a:p>
                      <a:pPr indent="-6350">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Concentrate grade – Cu</a:t>
                      </a:r>
                      <a:endParaRPr lang="en-ZA" sz="800" dirty="0">
                        <a:solidFill>
                          <a:sysClr val="windowText" lastClr="000000"/>
                        </a:solidFill>
                        <a:effectLst/>
                        <a:latin typeface="Century Gothic" panose="020B0502020202020204" pitchFamily="34" charset="0"/>
                      </a:endParaRPr>
                    </a:p>
                    <a:p>
                      <a:pPr indent="-6350">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U/G (O-Pit)</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23.8% (25.6%)</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effectLst/>
                          <a:latin typeface="Century Gothic" panose="020B0502020202020204" pitchFamily="34" charset="0"/>
                        </a:rPr>
                        <a:t>Operating breakeven grade (Cu_Eq)</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1.2%</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22783790"/>
                  </a:ext>
                </a:extLst>
              </a:tr>
              <a:tr h="262509">
                <a:tc>
                  <a:txBody>
                    <a:bodyPr/>
                    <a:lstStyle/>
                    <a:p>
                      <a:pPr indent="-6350">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Concentrate grade – Zn U/G</a:t>
                      </a:r>
                      <a:endParaRPr lang="en-ZA" sz="800" dirty="0">
                        <a:solidFill>
                          <a:sysClr val="windowText" lastClr="000000"/>
                        </a:solidFill>
                        <a:effectLst/>
                        <a:latin typeface="Century Gothic" panose="020B0502020202020204" pitchFamily="34" charset="0"/>
                      </a:endParaRPr>
                    </a:p>
                    <a:p>
                      <a:pPr indent="-6350">
                        <a:lnSpc>
                          <a:spcPct val="105000"/>
                        </a:lnSpc>
                        <a:spcBef>
                          <a:spcPts val="100"/>
                        </a:spcBef>
                        <a:spcAft>
                          <a:spcPts val="100"/>
                        </a:spcAft>
                      </a:pPr>
                      <a:r>
                        <a:rPr lang="en-AU" sz="800" dirty="0">
                          <a:solidFill>
                            <a:sysClr val="windowText" lastClr="000000"/>
                          </a:solidFill>
                          <a:effectLst/>
                          <a:latin typeface="Century Gothic" panose="020B0502020202020204" pitchFamily="34" charset="0"/>
                        </a:rPr>
                        <a:t>(O-Pit)</a:t>
                      </a:r>
                      <a:endParaRPr lang="en-ZA" sz="800" dirty="0">
                        <a:solidFill>
                          <a:sysClr val="windowText" lastClr="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noFill/>
                  </a:tcPr>
                </a:tc>
                <a:tc>
                  <a:txBody>
                    <a:bodyPr/>
                    <a:lstStyle/>
                    <a:p>
                      <a:pPr algn="ctr">
                        <a:lnSpc>
                          <a:spcPct val="105000"/>
                        </a:lnSpc>
                        <a:spcBef>
                          <a:spcPts val="100"/>
                        </a:spcBef>
                        <a:spcAft>
                          <a:spcPts val="100"/>
                        </a:spcAft>
                      </a:pPr>
                      <a:r>
                        <a:rPr lang="en-AU" sz="800" dirty="0">
                          <a:effectLst/>
                          <a:latin typeface="Century Gothic" panose="020B0502020202020204" pitchFamily="34" charset="0"/>
                        </a:rPr>
                        <a:t>49.9% (35.5%)</a:t>
                      </a:r>
                      <a:endParaRPr lang="en-ZA" sz="8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noFill/>
                  </a:tcPr>
                </a:tc>
                <a:tc rowSpan="2" gridSpan="3">
                  <a:txBody>
                    <a:bodyPr/>
                    <a:lstStyle/>
                    <a:p>
                      <a:pPr indent="101600">
                        <a:lnSpc>
                          <a:spcPct val="105000"/>
                        </a:lnSpc>
                        <a:spcBef>
                          <a:spcPts val="100"/>
                        </a:spcBef>
                        <a:spcAft>
                          <a:spcPts val="100"/>
                        </a:spcAft>
                      </a:pPr>
                      <a:r>
                        <a:rPr lang="en-ZA" sz="800" dirty="0">
                          <a:solidFill>
                            <a:schemeClr val="tx1"/>
                          </a:solidFill>
                          <a:effectLst/>
                          <a:latin typeface="Century Gothic" panose="020B0502020202020204" pitchFamily="34" charset="0"/>
                        </a:rPr>
                        <a:t> </a:t>
                      </a:r>
                    </a:p>
                    <a:p>
                      <a:pPr algn="ctr">
                        <a:lnSpc>
                          <a:spcPct val="105000"/>
                        </a:lnSpc>
                        <a:spcBef>
                          <a:spcPts val="100"/>
                        </a:spcBef>
                        <a:spcAft>
                          <a:spcPts val="100"/>
                        </a:spcAft>
                      </a:pPr>
                      <a:r>
                        <a:rPr lang="en-ZA" sz="800" dirty="0">
                          <a:solidFill>
                            <a:schemeClr val="tx1"/>
                          </a:solidFill>
                          <a:effectLst/>
                          <a:latin typeface="Century Gothic" panose="020B0502020202020204" pitchFamily="34" charset="0"/>
                        </a:rPr>
                        <a:t> </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rowSpan="2" hMerge="1">
                  <a:txBody>
                    <a:bodyPr/>
                    <a:lstStyle/>
                    <a:p>
                      <a:endParaRPr lang="en-ZA"/>
                    </a:p>
                  </a:txBody>
                  <a:tcPr/>
                </a:tc>
                <a:tc rowSpan="2" hMerge="1">
                  <a:txBody>
                    <a:bodyPr/>
                    <a:lstStyle/>
                    <a:p>
                      <a:endParaRPr lang="en-ZA"/>
                    </a:p>
                  </a:txBody>
                  <a:tcPr/>
                </a:tc>
                <a:extLst>
                  <a:ext uri="{0D108BD9-81ED-4DB2-BD59-A6C34878D82A}">
                    <a16:rowId xmlns:a16="http://schemas.microsoft.com/office/drawing/2014/main" val="420072808"/>
                  </a:ext>
                </a:extLst>
              </a:tr>
              <a:tr h="163118">
                <a:tc>
                  <a:txBody>
                    <a:bodyPr/>
                    <a:lstStyle/>
                    <a:p>
                      <a:pPr indent="-6350">
                        <a:lnSpc>
                          <a:spcPct val="105000"/>
                        </a:lnSpc>
                        <a:spcBef>
                          <a:spcPts val="100"/>
                        </a:spcBef>
                        <a:spcAft>
                          <a:spcPts val="100"/>
                        </a:spcAft>
                      </a:pPr>
                      <a:r>
                        <a:rPr lang="en-AU" sz="800" dirty="0">
                          <a:solidFill>
                            <a:schemeClr val="tx1"/>
                          </a:solidFill>
                          <a:effectLst/>
                          <a:latin typeface="Century Gothic" panose="020B0502020202020204" pitchFamily="34" charset="0"/>
                        </a:rPr>
                        <a:t>NSR as % of metal price – Cu U/G (O-Pit)</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98.7% (91.2%)</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B w="3175" cap="flat" cmpd="sng" algn="ctr">
                      <a:solidFill>
                        <a:schemeClr val="tx1">
                          <a:lumMod val="50000"/>
                          <a:lumOff val="50000"/>
                        </a:schemeClr>
                      </a:solidFill>
                      <a:prstDash val="solid"/>
                      <a:round/>
                      <a:headEnd type="none" w="med" len="med"/>
                      <a:tailEnd type="none" w="med" len="med"/>
                    </a:lnB>
                    <a:noFill/>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extLst>
                  <a:ext uri="{0D108BD9-81ED-4DB2-BD59-A6C34878D82A}">
                    <a16:rowId xmlns:a16="http://schemas.microsoft.com/office/drawing/2014/main" val="2238410537"/>
                  </a:ext>
                </a:extLst>
              </a:tr>
              <a:tr h="163118">
                <a:tc>
                  <a:txBody>
                    <a:bodyPr/>
                    <a:lstStyle/>
                    <a:p>
                      <a:pPr indent="-6350">
                        <a:lnSpc>
                          <a:spcPct val="105000"/>
                        </a:lnSpc>
                        <a:spcBef>
                          <a:spcPts val="100"/>
                        </a:spcBef>
                        <a:spcAft>
                          <a:spcPts val="100"/>
                        </a:spcAft>
                      </a:pPr>
                      <a:r>
                        <a:rPr lang="en-AU" sz="800" dirty="0">
                          <a:solidFill>
                            <a:schemeClr val="tx1"/>
                          </a:solidFill>
                          <a:effectLst/>
                          <a:latin typeface="Century Gothic" panose="020B0502020202020204" pitchFamily="34" charset="0"/>
                        </a:rPr>
                        <a:t>NSR as % of metal price – Zn U/G (O-Pit)</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71.3% (53.7%) </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nSpc>
                          <a:spcPct val="105000"/>
                        </a:lnSpc>
                        <a:spcBef>
                          <a:spcPts val="100"/>
                        </a:spcBef>
                        <a:spcAft>
                          <a:spcPts val="100"/>
                        </a:spcAft>
                      </a:pPr>
                      <a:r>
                        <a:rPr lang="en-ZA" sz="800" dirty="0">
                          <a:solidFill>
                            <a:schemeClr val="tx1"/>
                          </a:solidFill>
                          <a:effectLst/>
                          <a:latin typeface="Century Gothic" panose="020B0502020202020204" pitchFamily="34" charset="0"/>
                        </a:rPr>
                        <a:t>Project Cash Flows</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solidFill>
                            <a:schemeClr val="tx1"/>
                          </a:solidFill>
                          <a:effectLst/>
                          <a:latin typeface="Century Gothic" panose="020B0502020202020204" pitchFamily="34" charset="0"/>
                        </a:rPr>
                        <a:t>Unit</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Value</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8090190"/>
                  </a:ext>
                </a:extLst>
              </a:tr>
              <a:tr h="163118">
                <a:tc>
                  <a:txBody>
                    <a:bodyPr/>
                    <a:lstStyle/>
                    <a:p>
                      <a:pPr indent="-6350">
                        <a:lnSpc>
                          <a:spcPct val="105000"/>
                        </a:lnSpc>
                        <a:spcBef>
                          <a:spcPts val="100"/>
                        </a:spcBef>
                        <a:spcAft>
                          <a:spcPts val="100"/>
                        </a:spcAft>
                      </a:pPr>
                      <a:r>
                        <a:rPr lang="en-AU" sz="800" dirty="0">
                          <a:solidFill>
                            <a:schemeClr val="tx1"/>
                          </a:solidFill>
                          <a:effectLst/>
                          <a:latin typeface="Century Gothic" panose="020B0502020202020204" pitchFamily="34" charset="0"/>
                        </a:rPr>
                        <a:t>Metal sold (in concentrates) - Cu</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tonnes</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189,000</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solidFill>
                            <a:schemeClr val="tx1"/>
                          </a:solidFill>
                          <a:effectLst/>
                          <a:latin typeface="Century Gothic" panose="020B0502020202020204" pitchFamily="34" charset="0"/>
                        </a:rPr>
                        <a:t>LoM net revenue</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solidFill>
                            <a:schemeClr val="tx1"/>
                          </a:solidFill>
                          <a:effectLst/>
                          <a:latin typeface="Century Gothic" panose="020B0502020202020204" pitchFamily="34" charset="0"/>
                        </a:rPr>
                        <a:t>AUD M</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3,284</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73693544"/>
                  </a:ext>
                </a:extLst>
              </a:tr>
              <a:tr h="163118">
                <a:tc>
                  <a:txBody>
                    <a:bodyPr/>
                    <a:lstStyle/>
                    <a:p>
                      <a:pPr indent="-6350">
                        <a:lnSpc>
                          <a:spcPct val="105000"/>
                        </a:lnSpc>
                        <a:spcBef>
                          <a:spcPts val="100"/>
                        </a:spcBef>
                        <a:spcAft>
                          <a:spcPts val="100"/>
                        </a:spcAft>
                      </a:pPr>
                      <a:r>
                        <a:rPr lang="en-AU" sz="800" dirty="0">
                          <a:solidFill>
                            <a:schemeClr val="tx1"/>
                          </a:solidFill>
                          <a:effectLst/>
                          <a:latin typeface="Century Gothic" panose="020B0502020202020204" pitchFamily="34" charset="0"/>
                        </a:rPr>
                        <a:t>Metal sold (in concentrates) - Zn</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tonnes</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580,000</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solidFill>
                            <a:schemeClr val="tx1"/>
                          </a:solidFill>
                          <a:effectLst/>
                          <a:latin typeface="Century Gothic" panose="020B0502020202020204" pitchFamily="34" charset="0"/>
                        </a:rPr>
                        <a:t>LoM operating costs (+ Royalty and Tax)</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solidFill>
                            <a:schemeClr val="tx1"/>
                          </a:solidFill>
                          <a:effectLst/>
                          <a:latin typeface="Century Gothic" panose="020B0502020202020204" pitchFamily="34" charset="0"/>
                        </a:rPr>
                        <a:t>AUD M</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1,673</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83238584"/>
                  </a:ext>
                </a:extLst>
              </a:tr>
              <a:tr h="163118">
                <a:tc>
                  <a:txBody>
                    <a:bodyPr/>
                    <a:lstStyle/>
                    <a:p>
                      <a:pPr indent="-6350">
                        <a:lnSpc>
                          <a:spcPct val="105000"/>
                        </a:lnSpc>
                        <a:spcBef>
                          <a:spcPts val="100"/>
                        </a:spcBef>
                        <a:spcAft>
                          <a:spcPts val="100"/>
                        </a:spcAft>
                      </a:pPr>
                      <a:r>
                        <a:rPr lang="en-AU" sz="800" dirty="0">
                          <a:solidFill>
                            <a:schemeClr val="tx1"/>
                          </a:solidFill>
                          <a:effectLst/>
                          <a:latin typeface="Century Gothic" panose="020B0502020202020204" pitchFamily="34" charset="0"/>
                        </a:rPr>
                        <a:t>Total Sales as Cu equivalent</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tonnes</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357,000</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solidFill>
                            <a:schemeClr val="tx1"/>
                          </a:solidFill>
                          <a:effectLst/>
                          <a:latin typeface="Century Gothic" panose="020B0502020202020204" pitchFamily="34" charset="0"/>
                        </a:rPr>
                        <a:t>Project Start-up Capital Expenditure</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solidFill>
                            <a:schemeClr val="tx1"/>
                          </a:solidFill>
                          <a:effectLst/>
                          <a:latin typeface="Century Gothic" panose="020B0502020202020204" pitchFamily="34" charset="0"/>
                        </a:rPr>
                        <a:t>AUD M</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402</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46758036"/>
                  </a:ext>
                </a:extLst>
              </a:tr>
              <a:tr h="163118">
                <a:tc>
                  <a:txBody>
                    <a:bodyPr/>
                    <a:lstStyle/>
                    <a:p>
                      <a:pPr indent="-6350">
                        <a:lnSpc>
                          <a:spcPct val="105000"/>
                        </a:lnSpc>
                        <a:spcBef>
                          <a:spcPts val="100"/>
                        </a:spcBef>
                        <a:spcAft>
                          <a:spcPts val="100"/>
                        </a:spcAft>
                      </a:pPr>
                      <a:r>
                        <a:rPr lang="en-AU" sz="800" dirty="0">
                          <a:solidFill>
                            <a:schemeClr val="tx1"/>
                          </a:solidFill>
                          <a:effectLst/>
                          <a:latin typeface="Century Gothic" panose="020B0502020202020204" pitchFamily="34" charset="0"/>
                        </a:rPr>
                        <a:t>Total Sales as Zn equivalent</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tonnes</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1,230,000</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indent="17145">
                        <a:lnSpc>
                          <a:spcPct val="105000"/>
                        </a:lnSpc>
                        <a:spcBef>
                          <a:spcPts val="100"/>
                        </a:spcBef>
                        <a:spcAft>
                          <a:spcPts val="100"/>
                        </a:spcAft>
                      </a:pPr>
                      <a:r>
                        <a:rPr lang="en-AU" sz="800" dirty="0">
                          <a:solidFill>
                            <a:schemeClr val="tx1"/>
                          </a:solidFill>
                          <a:effectLst/>
                          <a:latin typeface="Century Gothic" panose="020B0502020202020204" pitchFamily="34" charset="0"/>
                        </a:rPr>
                        <a:t>Sustaining Capital Expenditure</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ZA" sz="800" dirty="0">
                          <a:solidFill>
                            <a:schemeClr val="tx1"/>
                          </a:solidFill>
                          <a:effectLst/>
                          <a:latin typeface="Century Gothic" panose="020B0502020202020204" pitchFamily="34" charset="0"/>
                        </a:rPr>
                        <a:t>AUD M</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05000"/>
                        </a:lnSpc>
                        <a:spcBef>
                          <a:spcPts val="100"/>
                        </a:spcBef>
                        <a:spcAft>
                          <a:spcPts val="100"/>
                        </a:spcAft>
                      </a:pPr>
                      <a:r>
                        <a:rPr lang="en-AU" sz="800" dirty="0">
                          <a:solidFill>
                            <a:schemeClr val="tx1"/>
                          </a:solidFill>
                          <a:effectLst/>
                          <a:latin typeface="Century Gothic" panose="020B0502020202020204" pitchFamily="34" charset="0"/>
                        </a:rPr>
                        <a:t>83</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67165830"/>
                  </a:ext>
                </a:extLst>
              </a:tr>
              <a:tr h="263169">
                <a:tc gridSpan="6">
                  <a:txBody>
                    <a:bodyPr/>
                    <a:lstStyle/>
                    <a:p>
                      <a:pPr algn="just">
                        <a:lnSpc>
                          <a:spcPct val="105000"/>
                        </a:lnSpc>
                        <a:spcBef>
                          <a:spcPts val="100"/>
                        </a:spcBef>
                        <a:spcAft>
                          <a:spcPts val="100"/>
                        </a:spcAft>
                      </a:pPr>
                      <a:r>
                        <a:rPr lang="en-AU" sz="800" dirty="0">
                          <a:solidFill>
                            <a:schemeClr val="tx1"/>
                          </a:solidFill>
                          <a:effectLst/>
                          <a:latin typeface="Century Gothic" panose="020B0502020202020204" pitchFamily="34" charset="0"/>
                        </a:rPr>
                        <a:t>There is a low level of geological confidence associated with Inferred Mineral Resources and there is no certainty that further exploration work will result in the determination of Indicated Mineral Resources or that the Production Target or financial forecast information will be realised.</a:t>
                      </a:r>
                      <a:endParaRPr lang="en-ZA" sz="8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03606487"/>
                  </a:ext>
                </a:extLst>
              </a:tr>
              <a:tr h="263169">
                <a:tc gridSpan="6">
                  <a:txBody>
                    <a:bodyPr/>
                    <a:lstStyle/>
                    <a:p>
                      <a:pPr>
                        <a:lnSpc>
                          <a:spcPct val="107000"/>
                        </a:lnSpc>
                        <a:spcBef>
                          <a:spcPts val="1200"/>
                        </a:spcBef>
                        <a:spcAft>
                          <a:spcPts val="600"/>
                        </a:spcAft>
                      </a:pPr>
                      <a:r>
                        <a:rPr lang="en-AU" sz="800" dirty="0">
                          <a:solidFill>
                            <a:schemeClr val="tx1"/>
                          </a:solidFill>
                          <a:effectLst/>
                          <a:latin typeface="Century Gothic" panose="020B0502020202020204" pitchFamily="34" charset="0"/>
                        </a:rPr>
                        <a:t>Table: Key BFS Results for the Foundation Phase of the Prieska Copper-Zinc Project. Note that the Study estimation accuracy level is ±15%.</a:t>
                      </a:r>
                      <a:endParaRPr lang="en-ZA" sz="800" b="1" dirty="0">
                        <a:solidFill>
                          <a:schemeClr val="tx1"/>
                        </a:solidFill>
                        <a:effectLst/>
                        <a:latin typeface="Century Gothic" panose="020B0502020202020204" pitchFamily="34" charset="0"/>
                        <a:ea typeface="PMingLiU" panose="02020500000000000000" pitchFamily="18" charset="-120"/>
                        <a:cs typeface="Arial" panose="020B0604020202020204" pitchFamily="34" charset="0"/>
                      </a:endParaRPr>
                    </a:p>
                  </a:txBody>
                  <a:tcPr marL="68580" marR="68580" marT="0" marB="0" anchor="ctr">
                    <a:lnT w="3175" cap="flat" cmpd="sng" algn="ctr">
                      <a:solidFill>
                        <a:schemeClr val="tx1">
                          <a:lumMod val="50000"/>
                          <a:lumOff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15165837"/>
                  </a:ext>
                </a:extLst>
              </a:tr>
            </a:tbl>
          </a:graphicData>
        </a:graphic>
      </p:graphicFrame>
    </p:spTree>
    <p:extLst>
      <p:ext uri="{BB962C8B-B14F-4D97-AF65-F5344CB8AC3E}">
        <p14:creationId xmlns:p14="http://schemas.microsoft.com/office/powerpoint/2010/main" val="2621064706"/>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tone building&#10;&#10;Description automatically generated">
            <a:extLst>
              <a:ext uri="{FF2B5EF4-FFF2-40B4-BE49-F238E27FC236}">
                <a16:creationId xmlns:a16="http://schemas.microsoft.com/office/drawing/2014/main" id="{A773CBFE-1C43-4779-9040-E68914160B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736034"/>
            <a:ext cx="12191999" cy="4410363"/>
          </a:xfrm>
          <a:prstGeom prst="rect">
            <a:avLst/>
          </a:prstGeom>
        </p:spPr>
      </p:pic>
      <p:sp>
        <p:nvSpPr>
          <p:cNvPr id="2" name="Title 1">
            <a:extLst>
              <a:ext uri="{FF2B5EF4-FFF2-40B4-BE49-F238E27FC236}">
                <a16:creationId xmlns:a16="http://schemas.microsoft.com/office/drawing/2014/main" id="{BF2A8BDF-9453-4A54-B417-41B55598EA8A}"/>
              </a:ext>
            </a:extLst>
          </p:cNvPr>
          <p:cNvSpPr>
            <a:spLocks noGrp="1"/>
          </p:cNvSpPr>
          <p:nvPr>
            <p:ph type="title"/>
          </p:nvPr>
        </p:nvSpPr>
        <p:spPr/>
        <p:txBody>
          <a:bodyPr/>
          <a:lstStyle/>
          <a:p>
            <a:r>
              <a:rPr lang="en-AU" dirty="0">
                <a:latin typeface="Century Gothic" panose="020B0502020202020204" pitchFamily="34" charset="0"/>
              </a:rPr>
              <a:t>Prieska: </a:t>
            </a:r>
            <a:r>
              <a:rPr lang="en-AU" dirty="0">
                <a:solidFill>
                  <a:schemeClr val="accent1"/>
                </a:solidFill>
                <a:latin typeface="Century Gothic" panose="020B0502020202020204" pitchFamily="34" charset="0"/>
              </a:rPr>
              <a:t>NEXT STEPS</a:t>
            </a:r>
            <a:endParaRPr lang="en-ZA"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10EA3EDC-9DF5-4F16-8572-D11B8D964444}"/>
              </a:ext>
            </a:extLst>
          </p:cNvPr>
          <p:cNvSpPr>
            <a:spLocks noGrp="1"/>
          </p:cNvSpPr>
          <p:nvPr>
            <p:ph idx="1"/>
          </p:nvPr>
        </p:nvSpPr>
        <p:spPr>
          <a:xfrm>
            <a:off x="0" y="1736033"/>
            <a:ext cx="12192000" cy="4410364"/>
          </a:xfrm>
          <a:solidFill>
            <a:schemeClr val="tx1">
              <a:alpha val="54000"/>
            </a:schemeClr>
          </a:solidFill>
        </p:spPr>
        <p:txBody>
          <a:bodyPr lIns="612000" tIns="108000" bIns="72000">
            <a:normAutofit/>
          </a:bodyPr>
          <a:lstStyle/>
          <a:p>
            <a:pPr marL="0" indent="0">
              <a:buNone/>
            </a:pPr>
            <a:r>
              <a:rPr lang="en-US" sz="1800" b="1" dirty="0">
                <a:solidFill>
                  <a:schemeClr val="bg1"/>
                </a:solidFill>
                <a:latin typeface="Century Gothic" panose="020B0502020202020204" pitchFamily="34" charset="0"/>
              </a:rPr>
              <a:t>FOUNDATION  PHASE</a:t>
            </a:r>
          </a:p>
          <a:p>
            <a:r>
              <a:rPr lang="en-US" sz="1400" dirty="0">
                <a:solidFill>
                  <a:schemeClr val="bg1"/>
                </a:solidFill>
                <a:latin typeface="Century Gothic" panose="020B0502020202020204" pitchFamily="34" charset="0"/>
              </a:rPr>
              <a:t>Orion progressing key commercial work streams:</a:t>
            </a:r>
          </a:p>
          <a:p>
            <a:pPr lvl="1"/>
            <a:r>
              <a:rPr lang="en-US" sz="1400" dirty="0">
                <a:solidFill>
                  <a:schemeClr val="bg1"/>
                </a:solidFill>
                <a:latin typeface="Century Gothic" panose="020B0502020202020204" pitchFamily="34" charset="0"/>
              </a:rPr>
              <a:t>Permitting</a:t>
            </a:r>
          </a:p>
          <a:p>
            <a:pPr lvl="1"/>
            <a:r>
              <a:rPr lang="en-US" sz="1400" dirty="0">
                <a:solidFill>
                  <a:schemeClr val="bg1"/>
                </a:solidFill>
                <a:latin typeface="Century Gothic" panose="020B0502020202020204" pitchFamily="34" charset="0"/>
              </a:rPr>
              <a:t>Concentrate marketing</a:t>
            </a:r>
          </a:p>
          <a:p>
            <a:pPr lvl="1"/>
            <a:r>
              <a:rPr lang="en-US" sz="1400" dirty="0">
                <a:solidFill>
                  <a:schemeClr val="bg1"/>
                </a:solidFill>
                <a:latin typeface="Century Gothic" panose="020B0502020202020204" pitchFamily="34" charset="0"/>
              </a:rPr>
              <a:t>Project financing </a:t>
            </a:r>
          </a:p>
          <a:p>
            <a:r>
              <a:rPr lang="en-US" sz="1400" dirty="0">
                <a:solidFill>
                  <a:schemeClr val="bg1"/>
                </a:solidFill>
                <a:latin typeface="Century Gothic" panose="020B0502020202020204" pitchFamily="34" charset="0"/>
              </a:rPr>
              <a:t>Final investment decision targeted in H2 2019 </a:t>
            </a:r>
          </a:p>
          <a:p>
            <a:r>
              <a:rPr lang="en-US" sz="1400" dirty="0">
                <a:solidFill>
                  <a:schemeClr val="bg1"/>
                </a:solidFill>
                <a:latin typeface="Century Gothic" panose="020B0502020202020204" pitchFamily="34" charset="0"/>
              </a:rPr>
              <a:t>Commencement of construction targeted for late 2019/early 2020</a:t>
            </a:r>
          </a:p>
          <a:p>
            <a:r>
              <a:rPr lang="en-US" sz="1400" dirty="0">
                <a:solidFill>
                  <a:schemeClr val="bg1"/>
                </a:solidFill>
                <a:latin typeface="Century Gothic" panose="020B0502020202020204" pitchFamily="34" charset="0"/>
              </a:rPr>
              <a:t>Ongoing optimisation studies</a:t>
            </a:r>
          </a:p>
          <a:p>
            <a:r>
              <a:rPr lang="en-US" sz="1400" dirty="0">
                <a:solidFill>
                  <a:schemeClr val="bg1"/>
                </a:solidFill>
                <a:latin typeface="Century Gothic" panose="020B0502020202020204" pitchFamily="34" charset="0"/>
              </a:rPr>
              <a:t>Evaluating by-product production and sales</a:t>
            </a:r>
          </a:p>
          <a:p>
            <a:pPr lvl="1"/>
            <a:r>
              <a:rPr lang="en-US" sz="1400" dirty="0">
                <a:solidFill>
                  <a:schemeClr val="bg1"/>
                </a:solidFill>
                <a:latin typeface="Century Gothic" panose="020B0502020202020204" pitchFamily="34" charset="0"/>
              </a:rPr>
              <a:t>Barite</a:t>
            </a:r>
          </a:p>
          <a:p>
            <a:pPr lvl="1"/>
            <a:r>
              <a:rPr lang="en-US" sz="1400" dirty="0">
                <a:solidFill>
                  <a:schemeClr val="bg1"/>
                </a:solidFill>
                <a:latin typeface="Century Gothic" panose="020B0502020202020204" pitchFamily="34" charset="0"/>
              </a:rPr>
              <a:t>Pyrite</a:t>
            </a:r>
          </a:p>
          <a:p>
            <a:pPr marL="0" indent="0">
              <a:buNone/>
            </a:pPr>
            <a:endParaRPr lang="en-US" sz="1400" dirty="0">
              <a:solidFill>
                <a:schemeClr val="bg1"/>
              </a:solidFill>
            </a:endParaRPr>
          </a:p>
          <a:p>
            <a:pPr marL="0" indent="0">
              <a:buNone/>
            </a:pPr>
            <a:r>
              <a:rPr lang="en-US" sz="1800" b="1" dirty="0">
                <a:solidFill>
                  <a:schemeClr val="bg1"/>
                </a:solidFill>
                <a:latin typeface="Century Gothic" panose="020B0502020202020204" pitchFamily="34" charset="0"/>
              </a:rPr>
              <a:t>LOM EXTENSION PHASE</a:t>
            </a:r>
            <a:endParaRPr lang="en-US" sz="1400" dirty="0">
              <a:solidFill>
                <a:schemeClr val="bg1"/>
              </a:solidFill>
              <a:latin typeface="Century Gothic" panose="020B0502020202020204" pitchFamily="34" charset="0"/>
            </a:endParaRPr>
          </a:p>
          <a:p>
            <a:r>
              <a:rPr lang="en-US" sz="1400" dirty="0">
                <a:solidFill>
                  <a:schemeClr val="bg1"/>
                </a:solidFill>
                <a:latin typeface="Century Gothic" panose="020B0502020202020204" pitchFamily="34" charset="0"/>
              </a:rPr>
              <a:t>Resource extension drilling to commence following establishment of underground drilling platforms </a:t>
            </a:r>
          </a:p>
          <a:p>
            <a:pPr marL="0" indent="0">
              <a:buNone/>
            </a:pPr>
            <a:r>
              <a:rPr lang="en-US" sz="1400" dirty="0">
                <a:solidFill>
                  <a:schemeClr val="bg1"/>
                </a:solidFill>
                <a:latin typeface="Century Gothic" panose="020B0502020202020204" pitchFamily="34" charset="0"/>
              </a:rPr>
              <a:t>     – targeting strike extensions and folded limb of the main Prieska VMS lens, which remains open </a:t>
            </a:r>
          </a:p>
          <a:p>
            <a:r>
              <a:rPr lang="en-US" sz="1400" dirty="0">
                <a:solidFill>
                  <a:schemeClr val="bg1"/>
                </a:solidFill>
                <a:latin typeface="Century Gothic" panose="020B0502020202020204" pitchFamily="34" charset="0"/>
              </a:rPr>
              <a:t>Exploration for near mine satellite bodies to continue from surface</a:t>
            </a:r>
          </a:p>
          <a:p>
            <a:endParaRPr lang="en-US" sz="1400" dirty="0">
              <a:solidFill>
                <a:schemeClr val="bg1"/>
              </a:solidFill>
            </a:endParaRPr>
          </a:p>
          <a:p>
            <a:endParaRPr lang="en-US" sz="1400" dirty="0">
              <a:solidFill>
                <a:schemeClr val="bg1"/>
              </a:solidFill>
            </a:endParaRPr>
          </a:p>
          <a:p>
            <a:pPr lvl="1"/>
            <a:endParaRPr lang="en-US" dirty="0">
              <a:solidFill>
                <a:schemeClr val="bg1"/>
              </a:solidFill>
            </a:endParaRPr>
          </a:p>
          <a:p>
            <a:endParaRPr lang="en-ZA" dirty="0">
              <a:solidFill>
                <a:schemeClr val="bg1"/>
              </a:solidFill>
            </a:endParaRPr>
          </a:p>
        </p:txBody>
      </p:sp>
      <p:sp>
        <p:nvSpPr>
          <p:cNvPr id="4" name="Slide Number Placeholder 3">
            <a:extLst>
              <a:ext uri="{FF2B5EF4-FFF2-40B4-BE49-F238E27FC236}">
                <a16:creationId xmlns:a16="http://schemas.microsoft.com/office/drawing/2014/main" id="{7D8B4D52-2E8F-41BD-B32A-C6C0D84EDE8A}"/>
              </a:ext>
            </a:extLst>
          </p:cNvPr>
          <p:cNvSpPr>
            <a:spLocks noGrp="1"/>
          </p:cNvSpPr>
          <p:nvPr>
            <p:ph type="sldNum" sz="quarter" idx="12"/>
          </p:nvPr>
        </p:nvSpPr>
        <p:spPr/>
        <p:txBody>
          <a:bodyPr/>
          <a:lstStyle/>
          <a:p>
            <a:fld id="{F59FA6F2-0F41-4173-BCF3-FDE60228E236}" type="slidenum">
              <a:rPr lang="en-ZA" smtClean="0"/>
              <a:t>22</a:t>
            </a:fld>
            <a:endParaRPr lang="en-ZA" dirty="0"/>
          </a:p>
        </p:txBody>
      </p:sp>
    </p:spTree>
    <p:extLst>
      <p:ext uri="{BB962C8B-B14F-4D97-AF65-F5344CB8AC3E}">
        <p14:creationId xmlns:p14="http://schemas.microsoft.com/office/powerpoint/2010/main" val="405489470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4EC1A2-00AB-4916-80C3-3DDD05838F43}"/>
              </a:ext>
            </a:extLst>
          </p:cNvPr>
          <p:cNvSpPr/>
          <p:nvPr/>
        </p:nvSpPr>
        <p:spPr>
          <a:xfrm>
            <a:off x="9780104" y="5724939"/>
            <a:ext cx="2411896" cy="1133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a16="http://schemas.microsoft.com/office/drawing/2014/main" id="{31FD6ABC-8B55-4B58-8A94-0516F986D4AA}"/>
              </a:ext>
            </a:extLst>
          </p:cNvPr>
          <p:cNvSpPr>
            <a:spLocks noGrp="1"/>
          </p:cNvSpPr>
          <p:nvPr>
            <p:ph type="title"/>
          </p:nvPr>
        </p:nvSpPr>
        <p:spPr/>
        <p:txBody>
          <a:bodyPr/>
          <a:lstStyle/>
          <a:p>
            <a:r>
              <a:rPr lang="en-US" dirty="0">
                <a:latin typeface="Century Gothic" panose="020B0502020202020204" pitchFamily="34" charset="0"/>
              </a:rPr>
              <a:t>Construction Milestones</a:t>
            </a:r>
            <a:endParaRPr lang="en-ZA" dirty="0">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FC601CD1-9A9F-476F-987C-88A2B4797FDA}"/>
              </a:ext>
            </a:extLst>
          </p:cNvPr>
          <p:cNvGraphicFramePr>
            <a:graphicFrameLocks noGrp="1"/>
          </p:cNvGraphicFramePr>
          <p:nvPr>
            <p:extLst>
              <p:ext uri="{D42A27DB-BD31-4B8C-83A1-F6EECF244321}">
                <p14:modId xmlns:p14="http://schemas.microsoft.com/office/powerpoint/2010/main" val="649120980"/>
              </p:ext>
            </p:extLst>
          </p:nvPr>
        </p:nvGraphicFramePr>
        <p:xfrm>
          <a:off x="570652" y="1727270"/>
          <a:ext cx="11050696" cy="4591680"/>
        </p:xfrm>
        <a:graphic>
          <a:graphicData uri="http://schemas.openxmlformats.org/drawingml/2006/table">
            <a:tbl>
              <a:tblPr firstRow="1" firstCol="1" bandRow="1">
                <a:tableStyleId>{5C22544A-7EE6-4342-B048-85BDC9FD1C3A}</a:tableStyleId>
              </a:tblPr>
              <a:tblGrid>
                <a:gridCol w="3238696">
                  <a:extLst>
                    <a:ext uri="{9D8B030D-6E8A-4147-A177-3AD203B41FA5}">
                      <a16:colId xmlns:a16="http://schemas.microsoft.com/office/drawing/2014/main" val="796900806"/>
                    </a:ext>
                  </a:extLst>
                </a:gridCol>
                <a:gridCol w="216000">
                  <a:extLst>
                    <a:ext uri="{9D8B030D-6E8A-4147-A177-3AD203B41FA5}">
                      <a16:colId xmlns:a16="http://schemas.microsoft.com/office/drawing/2014/main" val="3594663966"/>
                    </a:ext>
                  </a:extLst>
                </a:gridCol>
                <a:gridCol w="252000">
                  <a:extLst>
                    <a:ext uri="{9D8B030D-6E8A-4147-A177-3AD203B41FA5}">
                      <a16:colId xmlns:a16="http://schemas.microsoft.com/office/drawing/2014/main" val="350004382"/>
                    </a:ext>
                  </a:extLst>
                </a:gridCol>
                <a:gridCol w="216000">
                  <a:extLst>
                    <a:ext uri="{9D8B030D-6E8A-4147-A177-3AD203B41FA5}">
                      <a16:colId xmlns:a16="http://schemas.microsoft.com/office/drawing/2014/main" val="3943109834"/>
                    </a:ext>
                  </a:extLst>
                </a:gridCol>
                <a:gridCol w="216000">
                  <a:extLst>
                    <a:ext uri="{9D8B030D-6E8A-4147-A177-3AD203B41FA5}">
                      <a16:colId xmlns:a16="http://schemas.microsoft.com/office/drawing/2014/main" val="3256174046"/>
                    </a:ext>
                  </a:extLst>
                </a:gridCol>
                <a:gridCol w="216000">
                  <a:extLst>
                    <a:ext uri="{9D8B030D-6E8A-4147-A177-3AD203B41FA5}">
                      <a16:colId xmlns:a16="http://schemas.microsoft.com/office/drawing/2014/main" val="3957515705"/>
                    </a:ext>
                  </a:extLst>
                </a:gridCol>
                <a:gridCol w="216000">
                  <a:extLst>
                    <a:ext uri="{9D8B030D-6E8A-4147-A177-3AD203B41FA5}">
                      <a16:colId xmlns:a16="http://schemas.microsoft.com/office/drawing/2014/main" val="1265484533"/>
                    </a:ext>
                  </a:extLst>
                </a:gridCol>
                <a:gridCol w="216000">
                  <a:extLst>
                    <a:ext uri="{9D8B030D-6E8A-4147-A177-3AD203B41FA5}">
                      <a16:colId xmlns:a16="http://schemas.microsoft.com/office/drawing/2014/main" val="2084626290"/>
                    </a:ext>
                  </a:extLst>
                </a:gridCol>
                <a:gridCol w="216000">
                  <a:extLst>
                    <a:ext uri="{9D8B030D-6E8A-4147-A177-3AD203B41FA5}">
                      <a16:colId xmlns:a16="http://schemas.microsoft.com/office/drawing/2014/main" val="4254532089"/>
                    </a:ext>
                  </a:extLst>
                </a:gridCol>
                <a:gridCol w="216000">
                  <a:extLst>
                    <a:ext uri="{9D8B030D-6E8A-4147-A177-3AD203B41FA5}">
                      <a16:colId xmlns:a16="http://schemas.microsoft.com/office/drawing/2014/main" val="2564884840"/>
                    </a:ext>
                  </a:extLst>
                </a:gridCol>
                <a:gridCol w="216000">
                  <a:extLst>
                    <a:ext uri="{9D8B030D-6E8A-4147-A177-3AD203B41FA5}">
                      <a16:colId xmlns:a16="http://schemas.microsoft.com/office/drawing/2014/main" val="330466591"/>
                    </a:ext>
                  </a:extLst>
                </a:gridCol>
                <a:gridCol w="324000">
                  <a:extLst>
                    <a:ext uri="{9D8B030D-6E8A-4147-A177-3AD203B41FA5}">
                      <a16:colId xmlns:a16="http://schemas.microsoft.com/office/drawing/2014/main" val="196730629"/>
                    </a:ext>
                  </a:extLst>
                </a:gridCol>
                <a:gridCol w="216000">
                  <a:extLst>
                    <a:ext uri="{9D8B030D-6E8A-4147-A177-3AD203B41FA5}">
                      <a16:colId xmlns:a16="http://schemas.microsoft.com/office/drawing/2014/main" val="2830050551"/>
                    </a:ext>
                  </a:extLst>
                </a:gridCol>
                <a:gridCol w="216000">
                  <a:extLst>
                    <a:ext uri="{9D8B030D-6E8A-4147-A177-3AD203B41FA5}">
                      <a16:colId xmlns:a16="http://schemas.microsoft.com/office/drawing/2014/main" val="474922111"/>
                    </a:ext>
                  </a:extLst>
                </a:gridCol>
                <a:gridCol w="216000">
                  <a:extLst>
                    <a:ext uri="{9D8B030D-6E8A-4147-A177-3AD203B41FA5}">
                      <a16:colId xmlns:a16="http://schemas.microsoft.com/office/drawing/2014/main" val="3060541740"/>
                    </a:ext>
                  </a:extLst>
                </a:gridCol>
                <a:gridCol w="216000">
                  <a:extLst>
                    <a:ext uri="{9D8B030D-6E8A-4147-A177-3AD203B41FA5}">
                      <a16:colId xmlns:a16="http://schemas.microsoft.com/office/drawing/2014/main" val="907670315"/>
                    </a:ext>
                  </a:extLst>
                </a:gridCol>
                <a:gridCol w="216000">
                  <a:extLst>
                    <a:ext uri="{9D8B030D-6E8A-4147-A177-3AD203B41FA5}">
                      <a16:colId xmlns:a16="http://schemas.microsoft.com/office/drawing/2014/main" val="4087758826"/>
                    </a:ext>
                  </a:extLst>
                </a:gridCol>
                <a:gridCol w="216000">
                  <a:extLst>
                    <a:ext uri="{9D8B030D-6E8A-4147-A177-3AD203B41FA5}">
                      <a16:colId xmlns:a16="http://schemas.microsoft.com/office/drawing/2014/main" val="3997982294"/>
                    </a:ext>
                  </a:extLst>
                </a:gridCol>
                <a:gridCol w="216000">
                  <a:extLst>
                    <a:ext uri="{9D8B030D-6E8A-4147-A177-3AD203B41FA5}">
                      <a16:colId xmlns:a16="http://schemas.microsoft.com/office/drawing/2014/main" val="933066077"/>
                    </a:ext>
                  </a:extLst>
                </a:gridCol>
                <a:gridCol w="216000">
                  <a:extLst>
                    <a:ext uri="{9D8B030D-6E8A-4147-A177-3AD203B41FA5}">
                      <a16:colId xmlns:a16="http://schemas.microsoft.com/office/drawing/2014/main" val="2583960918"/>
                    </a:ext>
                  </a:extLst>
                </a:gridCol>
                <a:gridCol w="216000">
                  <a:extLst>
                    <a:ext uri="{9D8B030D-6E8A-4147-A177-3AD203B41FA5}">
                      <a16:colId xmlns:a16="http://schemas.microsoft.com/office/drawing/2014/main" val="1944697445"/>
                    </a:ext>
                  </a:extLst>
                </a:gridCol>
                <a:gridCol w="324000">
                  <a:extLst>
                    <a:ext uri="{9D8B030D-6E8A-4147-A177-3AD203B41FA5}">
                      <a16:colId xmlns:a16="http://schemas.microsoft.com/office/drawing/2014/main" val="3092781979"/>
                    </a:ext>
                  </a:extLst>
                </a:gridCol>
                <a:gridCol w="216000">
                  <a:extLst>
                    <a:ext uri="{9D8B030D-6E8A-4147-A177-3AD203B41FA5}">
                      <a16:colId xmlns:a16="http://schemas.microsoft.com/office/drawing/2014/main" val="2651653933"/>
                    </a:ext>
                  </a:extLst>
                </a:gridCol>
                <a:gridCol w="216000">
                  <a:extLst>
                    <a:ext uri="{9D8B030D-6E8A-4147-A177-3AD203B41FA5}">
                      <a16:colId xmlns:a16="http://schemas.microsoft.com/office/drawing/2014/main" val="3763380536"/>
                    </a:ext>
                  </a:extLst>
                </a:gridCol>
                <a:gridCol w="216000">
                  <a:extLst>
                    <a:ext uri="{9D8B030D-6E8A-4147-A177-3AD203B41FA5}">
                      <a16:colId xmlns:a16="http://schemas.microsoft.com/office/drawing/2014/main" val="2017400395"/>
                    </a:ext>
                  </a:extLst>
                </a:gridCol>
                <a:gridCol w="216000">
                  <a:extLst>
                    <a:ext uri="{9D8B030D-6E8A-4147-A177-3AD203B41FA5}">
                      <a16:colId xmlns:a16="http://schemas.microsoft.com/office/drawing/2014/main" val="3266784600"/>
                    </a:ext>
                  </a:extLst>
                </a:gridCol>
                <a:gridCol w="216000">
                  <a:extLst>
                    <a:ext uri="{9D8B030D-6E8A-4147-A177-3AD203B41FA5}">
                      <a16:colId xmlns:a16="http://schemas.microsoft.com/office/drawing/2014/main" val="2778527647"/>
                    </a:ext>
                  </a:extLst>
                </a:gridCol>
                <a:gridCol w="216000">
                  <a:extLst>
                    <a:ext uri="{9D8B030D-6E8A-4147-A177-3AD203B41FA5}">
                      <a16:colId xmlns:a16="http://schemas.microsoft.com/office/drawing/2014/main" val="2442998715"/>
                    </a:ext>
                  </a:extLst>
                </a:gridCol>
                <a:gridCol w="216000">
                  <a:extLst>
                    <a:ext uri="{9D8B030D-6E8A-4147-A177-3AD203B41FA5}">
                      <a16:colId xmlns:a16="http://schemas.microsoft.com/office/drawing/2014/main" val="1654579455"/>
                    </a:ext>
                  </a:extLst>
                </a:gridCol>
                <a:gridCol w="216000">
                  <a:extLst>
                    <a:ext uri="{9D8B030D-6E8A-4147-A177-3AD203B41FA5}">
                      <a16:colId xmlns:a16="http://schemas.microsoft.com/office/drawing/2014/main" val="3840506305"/>
                    </a:ext>
                  </a:extLst>
                </a:gridCol>
                <a:gridCol w="216000">
                  <a:extLst>
                    <a:ext uri="{9D8B030D-6E8A-4147-A177-3AD203B41FA5}">
                      <a16:colId xmlns:a16="http://schemas.microsoft.com/office/drawing/2014/main" val="2637441458"/>
                    </a:ext>
                  </a:extLst>
                </a:gridCol>
                <a:gridCol w="324000">
                  <a:extLst>
                    <a:ext uri="{9D8B030D-6E8A-4147-A177-3AD203B41FA5}">
                      <a16:colId xmlns:a16="http://schemas.microsoft.com/office/drawing/2014/main" val="2678771265"/>
                    </a:ext>
                  </a:extLst>
                </a:gridCol>
                <a:gridCol w="216000">
                  <a:extLst>
                    <a:ext uri="{9D8B030D-6E8A-4147-A177-3AD203B41FA5}">
                      <a16:colId xmlns:a16="http://schemas.microsoft.com/office/drawing/2014/main" val="2501681343"/>
                    </a:ext>
                  </a:extLst>
                </a:gridCol>
                <a:gridCol w="216000">
                  <a:extLst>
                    <a:ext uri="{9D8B030D-6E8A-4147-A177-3AD203B41FA5}">
                      <a16:colId xmlns:a16="http://schemas.microsoft.com/office/drawing/2014/main" val="2909137983"/>
                    </a:ext>
                  </a:extLst>
                </a:gridCol>
                <a:gridCol w="324000">
                  <a:extLst>
                    <a:ext uri="{9D8B030D-6E8A-4147-A177-3AD203B41FA5}">
                      <a16:colId xmlns:a16="http://schemas.microsoft.com/office/drawing/2014/main" val="3951975000"/>
                    </a:ext>
                  </a:extLst>
                </a:gridCol>
              </a:tblGrid>
              <a:tr h="288000">
                <a:tc>
                  <a:txBody>
                    <a:bodyPr/>
                    <a:lstStyle/>
                    <a:p>
                      <a:pPr indent="101600">
                        <a:spcAft>
                          <a:spcPts val="0"/>
                        </a:spcAft>
                      </a:pPr>
                      <a:r>
                        <a:rPr lang="en-ZA" sz="800" dirty="0">
                          <a:effectLst/>
                          <a:latin typeface="+mn-lt"/>
                        </a:rPr>
                        <a:t>Milestone Description                                Month</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1"/>
                    </a:solidFill>
                  </a:tcPr>
                </a:tc>
                <a:tc>
                  <a:txBody>
                    <a:bodyPr/>
                    <a:lstStyle/>
                    <a:p>
                      <a:endParaRPr lang="en-ZA" sz="800" dirty="0">
                        <a:solidFill>
                          <a:sysClr val="windowText" lastClr="000000"/>
                        </a:solidFill>
                        <a:effectLst/>
                        <a:latin typeface="+mn-lt"/>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1</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10</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20</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30</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 </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r>
                        <a:rPr lang="en-ZA" sz="800" dirty="0">
                          <a:solidFill>
                            <a:sysClr val="windowText" lastClr="000000"/>
                          </a:solidFill>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tc>
                  <a:txBody>
                    <a:bodyPr/>
                    <a:lstStyle/>
                    <a:p>
                      <a:pPr algn="ctr">
                        <a:spcAft>
                          <a:spcPts val="0"/>
                        </a:spcAft>
                      </a:pPr>
                      <a:r>
                        <a:rPr lang="en-ZA" sz="800" dirty="0">
                          <a:solidFill>
                            <a:sysClr val="windowText" lastClr="000000"/>
                          </a:solidFill>
                          <a:effectLst/>
                          <a:latin typeface="+mn-lt"/>
                        </a:rPr>
                        <a:t>33</a:t>
                      </a:r>
                      <a:endParaRPr lang="en-ZA" sz="800" dirty="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05544989"/>
                  </a:ext>
                </a:extLst>
              </a:tr>
              <a:tr h="216000">
                <a:tc gridSpan="35">
                  <a:txBody>
                    <a:bodyPr/>
                    <a:lstStyle/>
                    <a:p>
                      <a:pPr>
                        <a:spcAft>
                          <a:spcPts val="0"/>
                        </a:spcAft>
                      </a:pPr>
                      <a:r>
                        <a:rPr lang="en-ZA" sz="800" b="1" u="none" kern="0" baseline="0" dirty="0">
                          <a:solidFill>
                            <a:sysClr val="windowText" lastClr="000000"/>
                          </a:solidFill>
                          <a:effectLst/>
                          <a:latin typeface="Century Gothic" panose="020B0502020202020204" pitchFamily="34" charset="0"/>
                        </a:rPr>
                        <a:t>E V A P O R A T I O N   D A M  &amp;  T S F</a:t>
                      </a:r>
                      <a:endParaRPr lang="en-ZA" sz="800" b="1" u="none" kern="0" baseline="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dirty="0"/>
                    </a:p>
                  </a:txBody>
                  <a:tcPr marL="68580" marR="68580" marT="0" marB="0" anchor="ctr"/>
                </a:tc>
                <a:extLst>
                  <a:ext uri="{0D108BD9-81ED-4DB2-BD59-A6C34878D82A}">
                    <a16:rowId xmlns:a16="http://schemas.microsoft.com/office/drawing/2014/main" val="2620370759"/>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EIA Amendment Process</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endParaRPr lang="en-ZA" sz="800" dirty="0">
                        <a:effectLst/>
                        <a:latin typeface="+mn-lt"/>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8078702"/>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Construct, Line &amp; Commission Evaporation Dams</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07082562"/>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Construct and Commission TSF</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40742396"/>
                  </a:ext>
                </a:extLst>
              </a:tr>
              <a:tr h="216000">
                <a:tc gridSpan="35">
                  <a:txBody>
                    <a:bodyPr/>
                    <a:lstStyle/>
                    <a:p>
                      <a:pPr indent="17145">
                        <a:spcAft>
                          <a:spcPts val="0"/>
                        </a:spcAft>
                      </a:pPr>
                      <a:r>
                        <a:rPr lang="en-ZA" sz="800" b="1" u="none" dirty="0">
                          <a:solidFill>
                            <a:sysClr val="windowText" lastClr="000000"/>
                          </a:solidFill>
                          <a:effectLst/>
                          <a:latin typeface="Century Gothic" panose="020B0502020202020204" pitchFamily="34" charset="0"/>
                        </a:rPr>
                        <a:t>S H A F T   D E W A T E R I N G   &amp;   C O N S T R U C T I O N </a:t>
                      </a:r>
                      <a:endParaRPr lang="en-ZA" sz="800" b="1" u="none" dirty="0">
                        <a:solidFill>
                          <a:sysClr val="windowText" lastClr="000000"/>
                        </a:solidFill>
                        <a:latin typeface="Century Gothic" panose="020B0502020202020204"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sz="800" dirty="0">
                        <a:latin typeface="+mn-lt"/>
                      </a:endParaRPr>
                    </a:p>
                  </a:txBody>
                  <a:tcPr marL="68580" marR="68580" marT="0" marB="0" anchor="ctr"/>
                </a:tc>
                <a:extLst>
                  <a:ext uri="{0D108BD9-81ED-4DB2-BD59-A6C34878D82A}">
                    <a16:rowId xmlns:a16="http://schemas.microsoft.com/office/drawing/2014/main" val="3625893656"/>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Surface &amp; Shaft Preparation, Pump Installation 294 Level</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46701352"/>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De-water &amp; Slurry Pumping to 1,025 Level</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823711"/>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957 Level Mining Construction Works</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1532122"/>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Permanent Headgear Completion &amp; Winder Commissioning</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8088330"/>
                  </a:ext>
                </a:extLst>
              </a:tr>
              <a:tr h="216000">
                <a:tc gridSpan="35">
                  <a:txBody>
                    <a:bodyPr/>
                    <a:lstStyle/>
                    <a:p>
                      <a:pPr indent="17145">
                        <a:spcAft>
                          <a:spcPts val="0"/>
                        </a:spcAft>
                      </a:pPr>
                      <a:r>
                        <a:rPr lang="en-ZA" sz="800" b="1" u="none" dirty="0">
                          <a:solidFill>
                            <a:sysClr val="windowText" lastClr="000000"/>
                          </a:solidFill>
                          <a:effectLst/>
                          <a:latin typeface="Century Gothic" panose="020B0502020202020204" pitchFamily="34" charset="0"/>
                        </a:rPr>
                        <a:t>M I N I N G   P R O C U R E M E N T  A C T I V I T I E S </a:t>
                      </a:r>
                      <a:endParaRPr lang="en-ZA" sz="800" b="1" u="none" dirty="0">
                        <a:solidFill>
                          <a:sysClr val="windowText" lastClr="000000"/>
                        </a:solidFill>
                        <a:latin typeface="Century Gothic" panose="020B0502020202020204"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endParaRPr lang="en-ZA" sz="800" dirty="0">
                        <a:solidFill>
                          <a:sysClr val="windowText" lastClr="000000"/>
                        </a:solidFill>
                        <a:latin typeface="+mn-lt"/>
                      </a:endParaRPr>
                    </a:p>
                  </a:txBody>
                  <a:tcPr marL="68580" marR="68580" marT="0" marB="0" anchor="ctr">
                    <a:solidFill>
                      <a:schemeClr val="bg1"/>
                    </a:solidFill>
                  </a:tcPr>
                </a:tc>
                <a:extLst>
                  <a:ext uri="{0D108BD9-81ED-4DB2-BD59-A6C34878D82A}">
                    <a16:rowId xmlns:a16="http://schemas.microsoft.com/office/drawing/2014/main" val="1436329967"/>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UG Development &amp; Production Upper NW Section</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877026190"/>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UG Development &amp; Production 957 Level NW</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4427634"/>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UG Development &amp; Production 957 Level SE</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6434512"/>
                  </a:ext>
                </a:extLst>
              </a:tr>
              <a:tr h="216000">
                <a:tc gridSpan="35">
                  <a:txBody>
                    <a:bodyPr/>
                    <a:lstStyle/>
                    <a:p>
                      <a:pPr indent="17145">
                        <a:spcAft>
                          <a:spcPts val="0"/>
                        </a:spcAft>
                      </a:pPr>
                      <a:r>
                        <a:rPr lang="en-ZA" sz="800" b="1" u="none" dirty="0">
                          <a:solidFill>
                            <a:sysClr val="windowText" lastClr="000000"/>
                          </a:solidFill>
                          <a:effectLst/>
                          <a:latin typeface="Century Gothic" panose="020B0502020202020204" pitchFamily="34" charset="0"/>
                        </a:rPr>
                        <a:t>P R O C E S S  &amp;  P A S T E  F I L L  P L A N T  </a:t>
                      </a:r>
                      <a:endParaRPr lang="en-ZA" sz="800" b="1" u="none" dirty="0">
                        <a:solidFill>
                          <a:sysClr val="windowText" lastClr="000000"/>
                        </a:solidFill>
                        <a:latin typeface="Century Gothic" panose="020B0502020202020204"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sz="800" dirty="0">
                        <a:latin typeface="+mn-lt"/>
                      </a:endParaRPr>
                    </a:p>
                  </a:txBody>
                  <a:tcPr marL="68580" marR="68580" marT="0" marB="0" anchor="ctr"/>
                </a:tc>
                <a:extLst>
                  <a:ext uri="{0D108BD9-81ED-4DB2-BD59-A6C34878D82A}">
                    <a16:rowId xmlns:a16="http://schemas.microsoft.com/office/drawing/2014/main" val="1747345531"/>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Process Plant and Paste Plant Construction &amp; Commissioning</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026941047"/>
                  </a:ext>
                </a:extLst>
              </a:tr>
              <a:tr h="216000">
                <a:tc gridSpan="35">
                  <a:txBody>
                    <a:bodyPr/>
                    <a:lstStyle/>
                    <a:p>
                      <a:pPr indent="17145">
                        <a:spcAft>
                          <a:spcPts val="0"/>
                        </a:spcAft>
                      </a:pPr>
                      <a:r>
                        <a:rPr lang="en-ZA" sz="800" u="none" baseline="0" dirty="0">
                          <a:solidFill>
                            <a:sysClr val="windowText" lastClr="000000"/>
                          </a:solidFill>
                          <a:effectLst/>
                          <a:latin typeface="Century Gothic" panose="020B0502020202020204" pitchFamily="34" charset="0"/>
                        </a:rPr>
                        <a:t>I N F R A S T R U C T U R E,   E A R T H W O R K S,  C I V I L </a:t>
                      </a:r>
                      <a:endParaRPr lang="en-ZA" sz="800" u="none" baseline="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pPr algn="ctr">
                        <a:spcAft>
                          <a:spcPts val="0"/>
                        </a:spcAft>
                      </a:pPr>
                      <a:endParaRPr lang="en-ZA" sz="800">
                        <a:solidFill>
                          <a:sysClr val="windowText" lastClr="000000"/>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endParaRPr lang="en-ZA" sz="800" dirty="0">
                        <a:solidFill>
                          <a:sysClr val="windowText" lastClr="000000"/>
                        </a:solidFill>
                        <a:latin typeface="+mn-lt"/>
                      </a:endParaRPr>
                    </a:p>
                  </a:txBody>
                  <a:tcPr marL="68580" marR="68580" marT="0" marB="0" anchor="ctr">
                    <a:solidFill>
                      <a:schemeClr val="bg1"/>
                    </a:solidFill>
                  </a:tcPr>
                </a:tc>
                <a:extLst>
                  <a:ext uri="{0D108BD9-81ED-4DB2-BD59-A6C34878D82A}">
                    <a16:rowId xmlns:a16="http://schemas.microsoft.com/office/drawing/2014/main" val="2773655820"/>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Build 572 Man Construction Camp</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80330823"/>
                  </a:ext>
                </a:extLst>
              </a:tr>
              <a:tr h="216000">
                <a:tc gridSpan="35">
                  <a:txBody>
                    <a:bodyPr/>
                    <a:lstStyle/>
                    <a:p>
                      <a:pPr indent="17145">
                        <a:spcAft>
                          <a:spcPts val="0"/>
                        </a:spcAft>
                      </a:pPr>
                      <a:r>
                        <a:rPr lang="en-ZA" sz="800" b="1" u="none" dirty="0">
                          <a:solidFill>
                            <a:sysClr val="windowText" lastClr="000000"/>
                          </a:solidFill>
                          <a:effectLst/>
                          <a:latin typeface="Century Gothic" panose="020B0502020202020204" pitchFamily="34" charset="0"/>
                        </a:rPr>
                        <a:t>I N F R A S T R U C T U R E,  C I V I L  &amp;   E A R T H W O R K S </a:t>
                      </a:r>
                      <a:endParaRPr lang="en-ZA" sz="800" b="1" u="none"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spcAft>
                          <a:spcPts val="0"/>
                        </a:spcAft>
                      </a:pPr>
                      <a:endParaRPr lang="en-ZA" sz="80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sz="800" dirty="0">
                        <a:latin typeface="+mn-lt"/>
                      </a:endParaRPr>
                    </a:p>
                  </a:txBody>
                  <a:tcPr marL="68580" marR="68580" marT="0" marB="0" anchor="ctr"/>
                </a:tc>
                <a:extLst>
                  <a:ext uri="{0D108BD9-81ED-4DB2-BD59-A6C34878D82A}">
                    <a16:rowId xmlns:a16="http://schemas.microsoft.com/office/drawing/2014/main" val="4042632591"/>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Earthworks </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617210"/>
                  </a:ext>
                </a:extLst>
              </a:tr>
              <a:tr h="216000">
                <a:tc>
                  <a:txBody>
                    <a:bodyPr/>
                    <a:lstStyle/>
                    <a:p>
                      <a:pPr indent="17145">
                        <a:spcAft>
                          <a:spcPts val="0"/>
                        </a:spcAft>
                      </a:pPr>
                      <a:r>
                        <a:rPr lang="en-ZA" sz="800" dirty="0">
                          <a:solidFill>
                            <a:sysClr val="windowText" lastClr="000000"/>
                          </a:solidFill>
                          <a:effectLst/>
                          <a:latin typeface="Century Gothic" panose="020B0502020202020204" pitchFamily="34" charset="0"/>
                        </a:rPr>
                        <a:t>Infrastructure &amp; Civil Construction; Structural &amp; Platework Installation; Electrical &amp; Instrumentation</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9719635"/>
                  </a:ext>
                </a:extLst>
              </a:tr>
              <a:tr h="180000">
                <a:tc>
                  <a:txBody>
                    <a:bodyPr/>
                    <a:lstStyle/>
                    <a:p>
                      <a:pPr indent="17145">
                        <a:spcAft>
                          <a:spcPts val="0"/>
                        </a:spcAft>
                      </a:pPr>
                      <a:r>
                        <a:rPr lang="en-ZA" sz="800" dirty="0">
                          <a:solidFill>
                            <a:sysClr val="windowText" lastClr="000000"/>
                          </a:solidFill>
                          <a:effectLst/>
                          <a:latin typeface="Century Gothic" panose="020B0502020202020204" pitchFamily="34" charset="0"/>
                        </a:rPr>
                        <a:t>Bulk Water Supply Works</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13564207"/>
                  </a:ext>
                </a:extLst>
              </a:tr>
              <a:tr h="216000">
                <a:tc>
                  <a:txBody>
                    <a:bodyPr/>
                    <a:lstStyle/>
                    <a:p>
                      <a:pPr indent="17145">
                        <a:spcAft>
                          <a:spcPts val="0"/>
                        </a:spcAft>
                      </a:pPr>
                      <a:r>
                        <a:rPr lang="en-ZA" sz="800" dirty="0">
                          <a:solidFill>
                            <a:sysClr val="windowText" lastClr="000000"/>
                          </a:solidFill>
                          <a:effectLst/>
                          <a:latin typeface="Century Gothic" panose="020B0502020202020204" pitchFamily="34" charset="0"/>
                        </a:rPr>
                        <a:t>Install and Commission Main Consumer Sub-Station; Temporary Eskom Power</a:t>
                      </a:r>
                      <a:endParaRPr lang="en-ZA" sz="8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spcAft>
                          <a:spcPts val="0"/>
                        </a:spcAft>
                      </a:pPr>
                      <a:r>
                        <a:rPr lang="en-ZA" sz="800" dirty="0">
                          <a:effectLst/>
                          <a:latin typeface="+mn-lt"/>
                        </a:rPr>
                        <a:t> </a:t>
                      </a:r>
                      <a:endParaRPr lang="en-ZA" sz="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r>
                        <a:rPr lang="en-ZA" sz="800" dirty="0">
                          <a:effectLst/>
                          <a:latin typeface="+mn-lt"/>
                        </a:rPr>
                        <a:t> </a:t>
                      </a:r>
                      <a:endParaRPr lang="en-ZA" sz="800" dirty="0">
                        <a:latin typeface="+mn-lt"/>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5147937"/>
                  </a:ext>
                </a:extLst>
              </a:tr>
            </a:tbl>
          </a:graphicData>
        </a:graphic>
      </p:graphicFrame>
      <p:sp>
        <p:nvSpPr>
          <p:cNvPr id="5" name="TextBox 4">
            <a:extLst>
              <a:ext uri="{FF2B5EF4-FFF2-40B4-BE49-F238E27FC236}">
                <a16:creationId xmlns:a16="http://schemas.microsoft.com/office/drawing/2014/main" id="{5EF08008-A3CD-4945-B016-7D015AAD7F93}"/>
              </a:ext>
            </a:extLst>
          </p:cNvPr>
          <p:cNvSpPr txBox="1"/>
          <p:nvPr/>
        </p:nvSpPr>
        <p:spPr>
          <a:xfrm>
            <a:off x="570652" y="6420870"/>
            <a:ext cx="2810758" cy="215444"/>
          </a:xfrm>
          <a:prstGeom prst="rect">
            <a:avLst/>
          </a:prstGeom>
          <a:noFill/>
        </p:spPr>
        <p:txBody>
          <a:bodyPr wrap="square" rtlCol="0">
            <a:spAutoFit/>
          </a:bodyPr>
          <a:lstStyle/>
          <a:p>
            <a:r>
              <a:rPr lang="en-AU" sz="800" dirty="0">
                <a:latin typeface="Century Gothic" panose="020B0502020202020204" pitchFamily="34" charset="0"/>
              </a:rPr>
              <a:t>Refer ASX release 26 June 2019</a:t>
            </a:r>
          </a:p>
        </p:txBody>
      </p:sp>
    </p:spTree>
    <p:extLst>
      <p:ext uri="{BB962C8B-B14F-4D97-AF65-F5344CB8AC3E}">
        <p14:creationId xmlns:p14="http://schemas.microsoft.com/office/powerpoint/2010/main" val="75208607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614C70-5D85-4E03-B533-30A1907964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2987" y="4220169"/>
            <a:ext cx="4392000" cy="1909846"/>
          </a:xfrm>
          <a:prstGeom prst="rect">
            <a:avLst/>
          </a:prstGeom>
          <a:noFill/>
        </p:spPr>
      </p:pic>
      <p:sp>
        <p:nvSpPr>
          <p:cNvPr id="2" name="Title 1">
            <a:extLst>
              <a:ext uri="{FF2B5EF4-FFF2-40B4-BE49-F238E27FC236}">
                <a16:creationId xmlns:a16="http://schemas.microsoft.com/office/drawing/2014/main" id="{EA695BC3-A94D-BA48-AA24-E91EEB269FD5}"/>
              </a:ext>
            </a:extLst>
          </p:cNvPr>
          <p:cNvSpPr>
            <a:spLocks noGrp="1"/>
          </p:cNvSpPr>
          <p:nvPr>
            <p:ph type="title"/>
          </p:nvPr>
        </p:nvSpPr>
        <p:spPr/>
        <p:txBody>
          <a:bodyPr/>
          <a:lstStyle/>
          <a:p>
            <a:r>
              <a:rPr lang="en-US" dirty="0">
                <a:latin typeface="Century Gothic" panose="020B0502020202020204" pitchFamily="34" charset="0"/>
              </a:rPr>
              <a:t>Mining production profile</a:t>
            </a:r>
          </a:p>
        </p:txBody>
      </p:sp>
      <p:sp>
        <p:nvSpPr>
          <p:cNvPr id="4" name="Slide Number Placeholder 3">
            <a:extLst>
              <a:ext uri="{FF2B5EF4-FFF2-40B4-BE49-F238E27FC236}">
                <a16:creationId xmlns:a16="http://schemas.microsoft.com/office/drawing/2014/main" id="{39B8F25F-0DDA-0F43-BB23-3CA33BF04DEB}"/>
              </a:ext>
            </a:extLst>
          </p:cNvPr>
          <p:cNvSpPr>
            <a:spLocks noGrp="1"/>
          </p:cNvSpPr>
          <p:nvPr>
            <p:ph type="sldNum" sz="quarter" idx="12"/>
          </p:nvPr>
        </p:nvSpPr>
        <p:spPr/>
        <p:txBody>
          <a:bodyPr/>
          <a:lstStyle/>
          <a:p>
            <a:fld id="{F59FA6F2-0F41-4173-BCF3-FDE60228E236}" type="slidenum">
              <a:rPr lang="en-ZA" smtClean="0"/>
              <a:t>24</a:t>
            </a:fld>
            <a:endParaRPr lang="en-ZA" dirty="0"/>
          </a:p>
        </p:txBody>
      </p:sp>
      <p:sp>
        <p:nvSpPr>
          <p:cNvPr id="8" name="TextBox 7">
            <a:extLst>
              <a:ext uri="{FF2B5EF4-FFF2-40B4-BE49-F238E27FC236}">
                <a16:creationId xmlns:a16="http://schemas.microsoft.com/office/drawing/2014/main" id="{66AB411E-2B6C-44EE-99E2-5105FDF18EC7}"/>
              </a:ext>
            </a:extLst>
          </p:cNvPr>
          <p:cNvSpPr txBox="1"/>
          <p:nvPr/>
        </p:nvSpPr>
        <p:spPr>
          <a:xfrm>
            <a:off x="569270" y="6407689"/>
            <a:ext cx="2810758" cy="215444"/>
          </a:xfrm>
          <a:prstGeom prst="rect">
            <a:avLst/>
          </a:prstGeom>
          <a:noFill/>
        </p:spPr>
        <p:txBody>
          <a:bodyPr wrap="square" rtlCol="0">
            <a:spAutoFit/>
          </a:bodyPr>
          <a:lstStyle/>
          <a:p>
            <a:r>
              <a:rPr lang="en-AU" sz="800" dirty="0">
                <a:latin typeface="Century Gothic" panose="020B0502020202020204" pitchFamily="34" charset="0"/>
              </a:rPr>
              <a:t>Refer ASX release 26 June 2019</a:t>
            </a:r>
          </a:p>
        </p:txBody>
      </p:sp>
      <p:sp>
        <p:nvSpPr>
          <p:cNvPr id="10" name="Content Placeholder 5">
            <a:extLst>
              <a:ext uri="{FF2B5EF4-FFF2-40B4-BE49-F238E27FC236}">
                <a16:creationId xmlns:a16="http://schemas.microsoft.com/office/drawing/2014/main" id="{210D67CF-44A0-4EEC-A0EF-1C7803E5719E}"/>
              </a:ext>
            </a:extLst>
          </p:cNvPr>
          <p:cNvSpPr>
            <a:spLocks noGrp="1"/>
          </p:cNvSpPr>
          <p:nvPr>
            <p:ph idx="1"/>
          </p:nvPr>
        </p:nvSpPr>
        <p:spPr>
          <a:xfrm>
            <a:off x="498508" y="1631586"/>
            <a:ext cx="5521677" cy="2195450"/>
          </a:xfrm>
        </p:spPr>
        <p:txBody>
          <a:bodyPr/>
          <a:lstStyle/>
          <a:p>
            <a:r>
              <a:rPr lang="en-US" sz="1400" dirty="0">
                <a:latin typeface="Century Gothic" panose="020B0502020202020204" pitchFamily="34" charset="0"/>
              </a:rPr>
              <a:t>Underground mining for majority of the Foundation Phase</a:t>
            </a:r>
          </a:p>
          <a:p>
            <a:r>
              <a:rPr lang="en-US" sz="1400" dirty="0">
                <a:latin typeface="Century Gothic" panose="020B0502020202020204" pitchFamily="34" charset="0"/>
              </a:rPr>
              <a:t>Small open pit mined on retreat</a:t>
            </a:r>
          </a:p>
          <a:p>
            <a:r>
              <a:rPr lang="en-US" sz="1400" dirty="0">
                <a:latin typeface="Century Gothic" panose="020B0502020202020204" pitchFamily="34" charset="0"/>
              </a:rPr>
              <a:t>Underground mining to commence on completion of: </a:t>
            </a:r>
          </a:p>
          <a:p>
            <a:pPr lvl="1">
              <a:buFont typeface="Courier New" panose="02070309020205020404" pitchFamily="49" charset="0"/>
              <a:buChar char="o"/>
            </a:pPr>
            <a:r>
              <a:rPr lang="en-US" sz="1400" dirty="0">
                <a:latin typeface="Century Gothic" panose="020B0502020202020204" pitchFamily="34" charset="0"/>
              </a:rPr>
              <a:t>mine dewatering </a:t>
            </a:r>
          </a:p>
          <a:p>
            <a:pPr lvl="1">
              <a:buFont typeface="Courier New" panose="02070309020205020404" pitchFamily="49" charset="0"/>
              <a:buChar char="o"/>
            </a:pPr>
            <a:r>
              <a:rPr lang="en-US" sz="1400" dirty="0">
                <a:latin typeface="Century Gothic" panose="020B0502020202020204" pitchFamily="34" charset="0"/>
              </a:rPr>
              <a:t>shaft refurbishment </a:t>
            </a:r>
          </a:p>
          <a:p>
            <a:r>
              <a:rPr lang="en-US" sz="1400" dirty="0">
                <a:latin typeface="Century Gothic" panose="020B0502020202020204" pitchFamily="34" charset="0"/>
              </a:rPr>
              <a:t>Underground establishment program of 23 months before first ore mined</a:t>
            </a:r>
          </a:p>
          <a:p>
            <a:r>
              <a:rPr lang="en-US" sz="1400" dirty="0">
                <a:latin typeface="Century Gothic" panose="020B0502020202020204" pitchFamily="34" charset="0"/>
              </a:rPr>
              <a:t>Underground mining will build up over 14 months to steady-state run-of-mine production rate of 200ktpm or 2.4Mtpa</a:t>
            </a:r>
          </a:p>
          <a:p>
            <a:endParaRPr lang="en-ZA" dirty="0"/>
          </a:p>
          <a:p>
            <a:endParaRPr lang="en-ZA" dirty="0"/>
          </a:p>
        </p:txBody>
      </p:sp>
      <p:pic>
        <p:nvPicPr>
          <p:cNvPr id="12" name="Picture 11">
            <a:extLst>
              <a:ext uri="{FF2B5EF4-FFF2-40B4-BE49-F238E27FC236}">
                <a16:creationId xmlns:a16="http://schemas.microsoft.com/office/drawing/2014/main" id="{D7AD6BF0-796D-497F-AE17-B4A46AAED3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2985" y="1927733"/>
            <a:ext cx="4356000" cy="1918808"/>
          </a:xfrm>
          <a:prstGeom prst="rect">
            <a:avLst/>
          </a:prstGeom>
          <a:ln>
            <a:solidFill>
              <a:schemeClr val="bg2"/>
            </a:solidFill>
          </a:ln>
        </p:spPr>
      </p:pic>
      <p:sp>
        <p:nvSpPr>
          <p:cNvPr id="13" name="TextBox 12">
            <a:extLst>
              <a:ext uri="{FF2B5EF4-FFF2-40B4-BE49-F238E27FC236}">
                <a16:creationId xmlns:a16="http://schemas.microsoft.com/office/drawing/2014/main" id="{F932AB5D-0175-4385-B074-7E207A6BCFA9}"/>
              </a:ext>
            </a:extLst>
          </p:cNvPr>
          <p:cNvSpPr txBox="1"/>
          <p:nvPr/>
        </p:nvSpPr>
        <p:spPr>
          <a:xfrm>
            <a:off x="6419062" y="1619956"/>
            <a:ext cx="4503847" cy="307777"/>
          </a:xfrm>
          <a:prstGeom prst="rect">
            <a:avLst/>
          </a:prstGeom>
          <a:noFill/>
        </p:spPr>
        <p:txBody>
          <a:bodyPr wrap="square" rtlCol="0">
            <a:spAutoFit/>
          </a:bodyPr>
          <a:lstStyle/>
          <a:p>
            <a:r>
              <a:rPr lang="en-US" sz="1400" b="1" dirty="0">
                <a:latin typeface="Century Gothic" panose="020B0502020202020204" pitchFamily="34" charset="0"/>
              </a:rPr>
              <a:t>MILLED ORE SOURCES</a:t>
            </a:r>
          </a:p>
        </p:txBody>
      </p:sp>
      <p:sp>
        <p:nvSpPr>
          <p:cNvPr id="16" name="TextBox 15">
            <a:extLst>
              <a:ext uri="{FF2B5EF4-FFF2-40B4-BE49-F238E27FC236}">
                <a16:creationId xmlns:a16="http://schemas.microsoft.com/office/drawing/2014/main" id="{3AF90468-BDC3-4629-80FA-AC0F8EEE4C72}"/>
              </a:ext>
            </a:extLst>
          </p:cNvPr>
          <p:cNvSpPr txBox="1"/>
          <p:nvPr/>
        </p:nvSpPr>
        <p:spPr>
          <a:xfrm>
            <a:off x="6492986" y="3898293"/>
            <a:ext cx="4374001" cy="307777"/>
          </a:xfrm>
          <a:prstGeom prst="rect">
            <a:avLst/>
          </a:prstGeom>
          <a:noFill/>
        </p:spPr>
        <p:txBody>
          <a:bodyPr wrap="square" rtlCol="0">
            <a:spAutoFit/>
          </a:bodyPr>
          <a:lstStyle/>
          <a:p>
            <a:r>
              <a:rPr lang="en-US" sz="1400" b="1" dirty="0">
                <a:latin typeface="Century Gothic" panose="020B0502020202020204" pitchFamily="34" charset="0"/>
              </a:rPr>
              <a:t>MILLED ORE JORC CATEGORIES</a:t>
            </a:r>
          </a:p>
        </p:txBody>
      </p:sp>
      <p:graphicFrame>
        <p:nvGraphicFramePr>
          <p:cNvPr id="19" name="Chart 18">
            <a:extLst>
              <a:ext uri="{FF2B5EF4-FFF2-40B4-BE49-F238E27FC236}">
                <a16:creationId xmlns:a16="http://schemas.microsoft.com/office/drawing/2014/main" id="{C16304FC-65D7-48FA-9D6E-BE2E0DEF4C45}"/>
              </a:ext>
            </a:extLst>
          </p:cNvPr>
          <p:cNvGraphicFramePr>
            <a:graphicFrameLocks/>
          </p:cNvGraphicFramePr>
          <p:nvPr>
            <p:extLst>
              <p:ext uri="{D42A27DB-BD31-4B8C-83A1-F6EECF244321}">
                <p14:modId xmlns:p14="http://schemas.microsoft.com/office/powerpoint/2010/main" val="3966829429"/>
              </p:ext>
            </p:extLst>
          </p:nvPr>
        </p:nvGraphicFramePr>
        <p:xfrm>
          <a:off x="726832" y="3926035"/>
          <a:ext cx="5369168" cy="24816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29464014"/>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42BFF-DEC4-434A-B22D-018E684A1BF9}"/>
              </a:ext>
            </a:extLst>
          </p:cNvPr>
          <p:cNvSpPr>
            <a:spLocks noGrp="1"/>
          </p:cNvSpPr>
          <p:nvPr>
            <p:ph type="title"/>
          </p:nvPr>
        </p:nvSpPr>
        <p:spPr/>
        <p:txBody>
          <a:bodyPr/>
          <a:lstStyle/>
          <a:p>
            <a:r>
              <a:rPr lang="en-US" dirty="0">
                <a:latin typeface="Century Gothic" panose="020B0502020202020204" pitchFamily="34" charset="0"/>
              </a:rPr>
              <a:t>Mineral Resource</a:t>
            </a:r>
          </a:p>
        </p:txBody>
      </p:sp>
      <p:sp>
        <p:nvSpPr>
          <p:cNvPr id="4" name="Slide Number Placeholder 3">
            <a:extLst>
              <a:ext uri="{FF2B5EF4-FFF2-40B4-BE49-F238E27FC236}">
                <a16:creationId xmlns:a16="http://schemas.microsoft.com/office/drawing/2014/main" id="{6AB952B7-DC6F-7F43-A635-11767DC126B2}"/>
              </a:ext>
            </a:extLst>
          </p:cNvPr>
          <p:cNvSpPr>
            <a:spLocks noGrp="1"/>
          </p:cNvSpPr>
          <p:nvPr>
            <p:ph type="sldNum" sz="quarter" idx="12"/>
          </p:nvPr>
        </p:nvSpPr>
        <p:spPr/>
        <p:txBody>
          <a:bodyPr/>
          <a:lstStyle/>
          <a:p>
            <a:fld id="{F59FA6F2-0F41-4173-BCF3-FDE60228E236}" type="slidenum">
              <a:rPr lang="en-ZA" smtClean="0"/>
              <a:t>25</a:t>
            </a:fld>
            <a:endParaRPr lang="en-ZA" dirty="0"/>
          </a:p>
        </p:txBody>
      </p:sp>
      <p:sp>
        <p:nvSpPr>
          <p:cNvPr id="6" name="TextBox 5">
            <a:extLst>
              <a:ext uri="{FF2B5EF4-FFF2-40B4-BE49-F238E27FC236}">
                <a16:creationId xmlns:a16="http://schemas.microsoft.com/office/drawing/2014/main" id="{A2CCB4A3-2FF9-4A13-B1DB-94DFD05556AE}"/>
              </a:ext>
            </a:extLst>
          </p:cNvPr>
          <p:cNvSpPr txBox="1"/>
          <p:nvPr/>
        </p:nvSpPr>
        <p:spPr>
          <a:xfrm>
            <a:off x="574322" y="6264364"/>
            <a:ext cx="2810758" cy="215444"/>
          </a:xfrm>
          <a:prstGeom prst="rect">
            <a:avLst/>
          </a:prstGeom>
          <a:noFill/>
        </p:spPr>
        <p:txBody>
          <a:bodyPr wrap="square" rtlCol="0">
            <a:spAutoFit/>
          </a:bodyPr>
          <a:lstStyle/>
          <a:p>
            <a:r>
              <a:rPr lang="en-AU" sz="800" dirty="0">
                <a:latin typeface="Century Gothic" panose="020B0502020202020204" pitchFamily="34" charset="0"/>
              </a:rPr>
              <a:t>Refer ASX release 26 June 2019</a:t>
            </a:r>
          </a:p>
        </p:txBody>
      </p:sp>
      <p:pic>
        <p:nvPicPr>
          <p:cNvPr id="9" name="Picture 8">
            <a:extLst>
              <a:ext uri="{FF2B5EF4-FFF2-40B4-BE49-F238E27FC236}">
                <a16:creationId xmlns:a16="http://schemas.microsoft.com/office/drawing/2014/main" id="{AD4A0DD6-0812-467F-8FBE-C43BD0DE72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52423" y="2163367"/>
            <a:ext cx="9687152" cy="3470216"/>
          </a:xfrm>
          <a:prstGeom prst="rect">
            <a:avLst/>
          </a:prstGeom>
        </p:spPr>
      </p:pic>
      <p:sp>
        <p:nvSpPr>
          <p:cNvPr id="7" name="Rectangle 6">
            <a:extLst>
              <a:ext uri="{FF2B5EF4-FFF2-40B4-BE49-F238E27FC236}">
                <a16:creationId xmlns:a16="http://schemas.microsoft.com/office/drawing/2014/main" id="{39E721C1-3D14-4552-893B-3E2673F3C77B}"/>
              </a:ext>
            </a:extLst>
          </p:cNvPr>
          <p:cNvSpPr/>
          <p:nvPr/>
        </p:nvSpPr>
        <p:spPr>
          <a:xfrm>
            <a:off x="3459700" y="5743507"/>
            <a:ext cx="5272597" cy="307777"/>
          </a:xfrm>
          <a:prstGeom prst="rect">
            <a:avLst/>
          </a:prstGeom>
        </p:spPr>
        <p:txBody>
          <a:bodyPr wrap="none">
            <a:spAutoFit/>
          </a:bodyPr>
          <a:lstStyle/>
          <a:p>
            <a:pPr>
              <a:spcAft>
                <a:spcPts val="0"/>
              </a:spcAft>
            </a:pPr>
            <a:r>
              <a:rPr lang="en-AU" sz="1400" b="1" dirty="0">
                <a:latin typeface="Century Gothic" panose="020B0502020202020204" pitchFamily="34" charset="0"/>
                <a:ea typeface="Calibri" panose="020F0502020204030204" pitchFamily="34" charset="0"/>
              </a:rPr>
              <a:t>The Mineral Resources are inclusive of the Mineral Reserves</a:t>
            </a:r>
            <a:endParaRPr lang="en-ZA" sz="1400" b="1" dirty="0">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2201706966"/>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8845-76E8-B24D-A270-F73789889CA0}"/>
              </a:ext>
            </a:extLst>
          </p:cNvPr>
          <p:cNvSpPr>
            <a:spLocks noGrp="1"/>
          </p:cNvSpPr>
          <p:nvPr>
            <p:ph type="title"/>
          </p:nvPr>
        </p:nvSpPr>
        <p:spPr/>
        <p:txBody>
          <a:bodyPr/>
          <a:lstStyle/>
          <a:p>
            <a:r>
              <a:rPr lang="en-US" dirty="0">
                <a:latin typeface="Century Gothic" panose="020B0502020202020204" pitchFamily="34" charset="0"/>
              </a:rPr>
              <a:t>Mineral Reserve</a:t>
            </a:r>
          </a:p>
        </p:txBody>
      </p:sp>
      <p:sp>
        <p:nvSpPr>
          <p:cNvPr id="4" name="Slide Number Placeholder 3">
            <a:extLst>
              <a:ext uri="{FF2B5EF4-FFF2-40B4-BE49-F238E27FC236}">
                <a16:creationId xmlns:a16="http://schemas.microsoft.com/office/drawing/2014/main" id="{50E07E58-CCFD-5043-93D5-D9283FFB197E}"/>
              </a:ext>
            </a:extLst>
          </p:cNvPr>
          <p:cNvSpPr>
            <a:spLocks noGrp="1"/>
          </p:cNvSpPr>
          <p:nvPr>
            <p:ph type="sldNum" sz="quarter" idx="12"/>
          </p:nvPr>
        </p:nvSpPr>
        <p:spPr/>
        <p:txBody>
          <a:bodyPr/>
          <a:lstStyle/>
          <a:p>
            <a:fld id="{F59FA6F2-0F41-4173-BCF3-FDE60228E236}" type="slidenum">
              <a:rPr lang="en-ZA" smtClean="0"/>
              <a:t>26</a:t>
            </a:fld>
            <a:endParaRPr lang="en-ZA" dirty="0"/>
          </a:p>
        </p:txBody>
      </p:sp>
      <p:sp>
        <p:nvSpPr>
          <p:cNvPr id="5" name="TextBox 4">
            <a:extLst>
              <a:ext uri="{FF2B5EF4-FFF2-40B4-BE49-F238E27FC236}">
                <a16:creationId xmlns:a16="http://schemas.microsoft.com/office/drawing/2014/main" id="{54F12CAF-51B2-43F9-B069-877510F9F121}"/>
              </a:ext>
            </a:extLst>
          </p:cNvPr>
          <p:cNvSpPr txBox="1"/>
          <p:nvPr/>
        </p:nvSpPr>
        <p:spPr>
          <a:xfrm>
            <a:off x="574322" y="6261744"/>
            <a:ext cx="2810758" cy="215444"/>
          </a:xfrm>
          <a:prstGeom prst="rect">
            <a:avLst/>
          </a:prstGeom>
          <a:noFill/>
        </p:spPr>
        <p:txBody>
          <a:bodyPr wrap="square" rtlCol="0">
            <a:spAutoFit/>
          </a:bodyPr>
          <a:lstStyle/>
          <a:p>
            <a:r>
              <a:rPr lang="en-AU" sz="800" dirty="0">
                <a:latin typeface="Century Gothic" panose="020B0502020202020204" pitchFamily="34" charset="0"/>
              </a:rPr>
              <a:t>Refer ASX release 26 June 2019</a:t>
            </a:r>
          </a:p>
        </p:txBody>
      </p:sp>
      <p:pic>
        <p:nvPicPr>
          <p:cNvPr id="8" name="Picture 7">
            <a:extLst>
              <a:ext uri="{FF2B5EF4-FFF2-40B4-BE49-F238E27FC236}">
                <a16:creationId xmlns:a16="http://schemas.microsoft.com/office/drawing/2014/main" id="{D8D8CC5A-675D-4CC3-A188-2E35C412919D}"/>
              </a:ext>
            </a:extLst>
          </p:cNvPr>
          <p:cNvPicPr>
            <a:picLocks noChangeAspect="1"/>
          </p:cNvPicPr>
          <p:nvPr/>
        </p:nvPicPr>
        <p:blipFill>
          <a:blip r:embed="rId2"/>
          <a:stretch>
            <a:fillRect/>
          </a:stretch>
        </p:blipFill>
        <p:spPr>
          <a:xfrm>
            <a:off x="535631" y="2008399"/>
            <a:ext cx="11087100" cy="4048125"/>
          </a:xfrm>
          <a:prstGeom prst="rect">
            <a:avLst/>
          </a:prstGeom>
        </p:spPr>
      </p:pic>
    </p:spTree>
    <p:extLst>
      <p:ext uri="{BB962C8B-B14F-4D97-AF65-F5344CB8AC3E}">
        <p14:creationId xmlns:p14="http://schemas.microsoft.com/office/powerpoint/2010/main" val="83359061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5BC3-A94D-BA48-AA24-E91EEB269FD5}"/>
              </a:ext>
            </a:extLst>
          </p:cNvPr>
          <p:cNvSpPr>
            <a:spLocks noGrp="1"/>
          </p:cNvSpPr>
          <p:nvPr>
            <p:ph type="title"/>
          </p:nvPr>
        </p:nvSpPr>
        <p:spPr>
          <a:xfrm>
            <a:off x="574322" y="593636"/>
            <a:ext cx="11048409" cy="938950"/>
          </a:xfrm>
        </p:spPr>
        <p:txBody>
          <a:bodyPr/>
          <a:lstStyle/>
          <a:p>
            <a:r>
              <a:rPr lang="en-US" dirty="0">
                <a:latin typeface="Century Gothic" panose="020B0502020202020204" pitchFamily="34" charset="0"/>
              </a:rPr>
              <a:t>Mine face </a:t>
            </a:r>
            <a:r>
              <a:rPr lang="en-US" dirty="0">
                <a:solidFill>
                  <a:srgbClr val="F09832"/>
                </a:solidFill>
                <a:latin typeface="Century Gothic" panose="020B0502020202020204" pitchFamily="34" charset="0"/>
              </a:rPr>
              <a:t>to market</a:t>
            </a:r>
          </a:p>
        </p:txBody>
      </p:sp>
      <p:sp>
        <p:nvSpPr>
          <p:cNvPr id="4" name="Slide Number Placeholder 3">
            <a:extLst>
              <a:ext uri="{FF2B5EF4-FFF2-40B4-BE49-F238E27FC236}">
                <a16:creationId xmlns:a16="http://schemas.microsoft.com/office/drawing/2014/main" id="{39B8F25F-0DDA-0F43-BB23-3CA33BF04DEB}"/>
              </a:ext>
            </a:extLst>
          </p:cNvPr>
          <p:cNvSpPr>
            <a:spLocks noGrp="1"/>
          </p:cNvSpPr>
          <p:nvPr>
            <p:ph type="sldNum" sz="quarter" idx="12"/>
          </p:nvPr>
        </p:nvSpPr>
        <p:spPr/>
        <p:txBody>
          <a:bodyPr/>
          <a:lstStyle/>
          <a:p>
            <a:fld id="{F59FA6F2-0F41-4173-BCF3-FDE60228E236}" type="slidenum">
              <a:rPr lang="en-ZA" smtClean="0"/>
              <a:t>27</a:t>
            </a:fld>
            <a:endParaRPr lang="en-ZA" dirty="0"/>
          </a:p>
        </p:txBody>
      </p:sp>
      <p:sp>
        <p:nvSpPr>
          <p:cNvPr id="8" name="TextBox 7">
            <a:extLst>
              <a:ext uri="{FF2B5EF4-FFF2-40B4-BE49-F238E27FC236}">
                <a16:creationId xmlns:a16="http://schemas.microsoft.com/office/drawing/2014/main" id="{66AB411E-2B6C-44EE-99E2-5105FDF18EC7}"/>
              </a:ext>
            </a:extLst>
          </p:cNvPr>
          <p:cNvSpPr txBox="1"/>
          <p:nvPr/>
        </p:nvSpPr>
        <p:spPr>
          <a:xfrm>
            <a:off x="574322" y="6388484"/>
            <a:ext cx="2810758" cy="215444"/>
          </a:xfrm>
          <a:prstGeom prst="rect">
            <a:avLst/>
          </a:prstGeom>
          <a:noFill/>
        </p:spPr>
        <p:txBody>
          <a:bodyPr wrap="square" rtlCol="0">
            <a:spAutoFit/>
          </a:bodyPr>
          <a:lstStyle/>
          <a:p>
            <a:r>
              <a:rPr lang="en-AU" sz="800" dirty="0">
                <a:latin typeface="Century Gothic" panose="020B0502020202020204" pitchFamily="34" charset="0"/>
              </a:rPr>
              <a:t>Refer ASX release 26 June 2019</a:t>
            </a:r>
          </a:p>
        </p:txBody>
      </p:sp>
      <p:pic>
        <p:nvPicPr>
          <p:cNvPr id="7" name="Picture 6">
            <a:extLst>
              <a:ext uri="{FF2B5EF4-FFF2-40B4-BE49-F238E27FC236}">
                <a16:creationId xmlns:a16="http://schemas.microsoft.com/office/drawing/2014/main" id="{710B5D7A-34F2-4180-A3C6-C3AB1BB0CBEC}"/>
              </a:ext>
            </a:extLst>
          </p:cNvPr>
          <p:cNvPicPr/>
          <p:nvPr/>
        </p:nvPicPr>
        <p:blipFill>
          <a:blip r:embed="rId2" cstate="email">
            <a:extLst>
              <a:ext uri="{28A0092B-C50C-407E-A947-70E740481C1C}">
                <a14:useLocalDpi xmlns:a14="http://schemas.microsoft.com/office/drawing/2010/main"/>
              </a:ext>
            </a:extLst>
          </a:blip>
          <a:stretch>
            <a:fillRect/>
          </a:stretch>
        </p:blipFill>
        <p:spPr>
          <a:xfrm>
            <a:off x="2031875" y="1613295"/>
            <a:ext cx="8128249" cy="4775189"/>
          </a:xfrm>
          <a:prstGeom prst="rect">
            <a:avLst/>
          </a:prstGeom>
          <a:solidFill>
            <a:schemeClr val="bg1"/>
          </a:solidFill>
          <a:ln w="6350">
            <a:solidFill>
              <a:schemeClr val="tx1">
                <a:lumMod val="50000"/>
                <a:lumOff val="50000"/>
              </a:schemeClr>
            </a:solidFill>
          </a:ln>
        </p:spPr>
      </p:pic>
    </p:spTree>
    <p:extLst>
      <p:ext uri="{BB962C8B-B14F-4D97-AF65-F5344CB8AC3E}">
        <p14:creationId xmlns:p14="http://schemas.microsoft.com/office/powerpoint/2010/main" val="1653100613"/>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FF2BD9-A58F-4C15-8BC8-FBD7407A2B2C}"/>
              </a:ext>
            </a:extLst>
          </p:cNvPr>
          <p:cNvSpPr/>
          <p:nvPr/>
        </p:nvSpPr>
        <p:spPr>
          <a:xfrm>
            <a:off x="0" y="1644770"/>
            <a:ext cx="12192000" cy="437147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574322" y="581913"/>
            <a:ext cx="11048409" cy="938950"/>
          </a:xfrm>
        </p:spPr>
        <p:txBody>
          <a:bodyPr/>
          <a:lstStyle/>
          <a:p>
            <a:r>
              <a:rPr lang="en-AU" dirty="0">
                <a:latin typeface="Century Gothic" panose="020B0502020202020204" pitchFamily="34" charset="0"/>
              </a:rPr>
              <a:t>A DOMINANT LAND-HOLDING IN </a:t>
            </a:r>
            <a:br>
              <a:rPr lang="en-AU" dirty="0">
                <a:latin typeface="Century Gothic" panose="020B0502020202020204" pitchFamily="34" charset="0"/>
              </a:rPr>
            </a:br>
            <a:r>
              <a:rPr lang="en-AU" dirty="0">
                <a:solidFill>
                  <a:schemeClr val="accent1"/>
                </a:solidFill>
                <a:latin typeface="Century Gothic" panose="020B0502020202020204" pitchFamily="34" charset="0"/>
              </a:rPr>
              <a:t>AN UNDER-EXPLORED mineral BELT</a:t>
            </a:r>
            <a:endParaRPr lang="en-ZA" dirty="0">
              <a:latin typeface="Century Gothic" panose="020B0502020202020204" pitchFamily="34" charset="0"/>
            </a:endParaRPr>
          </a:p>
        </p:txBody>
      </p:sp>
      <p:sp>
        <p:nvSpPr>
          <p:cNvPr id="3" name="Content Placeholder 2"/>
          <p:cNvSpPr>
            <a:spLocks noGrp="1"/>
          </p:cNvSpPr>
          <p:nvPr>
            <p:ph idx="1"/>
          </p:nvPr>
        </p:nvSpPr>
        <p:spPr>
          <a:xfrm>
            <a:off x="574323" y="1854000"/>
            <a:ext cx="11048408" cy="4344459"/>
          </a:xfrm>
        </p:spPr>
        <p:txBody>
          <a:bodyPr/>
          <a:lstStyle/>
          <a:p>
            <a:pPr>
              <a:spcBef>
                <a:spcPts val="1200"/>
              </a:spcBef>
            </a:pPr>
            <a:r>
              <a:rPr lang="en-ZA" sz="1400" dirty="0">
                <a:latin typeface="Century Gothic" panose="020B0502020202020204" pitchFamily="34" charset="0"/>
              </a:rPr>
              <a:t>Highly prospective yet under-explored mineral province</a:t>
            </a:r>
          </a:p>
          <a:p>
            <a:pPr>
              <a:spcBef>
                <a:spcPts val="1200"/>
              </a:spcBef>
            </a:pPr>
            <a:r>
              <a:rPr lang="en-ZA" sz="1400" dirty="0">
                <a:latin typeface="Century Gothic" panose="020B0502020202020204" pitchFamily="34" charset="0"/>
              </a:rPr>
              <a:t>22 identified VMS occurrences historically confirmed by major </a:t>
            </a:r>
            <a:br>
              <a:rPr lang="en-ZA" sz="1400" dirty="0">
                <a:latin typeface="Century Gothic" panose="020B0502020202020204" pitchFamily="34" charset="0"/>
              </a:rPr>
            </a:br>
            <a:r>
              <a:rPr lang="en-ZA" sz="1400" dirty="0">
                <a:latin typeface="Century Gothic" panose="020B0502020202020204" pitchFamily="34" charset="0"/>
              </a:rPr>
              <a:t>mining houses</a:t>
            </a:r>
          </a:p>
          <a:p>
            <a:pPr>
              <a:spcBef>
                <a:spcPts val="1200"/>
              </a:spcBef>
            </a:pPr>
            <a:r>
              <a:rPr lang="en-ZA" sz="1400" dirty="0">
                <a:latin typeface="Century Gothic" panose="020B0502020202020204" pitchFamily="34" charset="0"/>
              </a:rPr>
              <a:t>Reputed to have the highest concentration of zinc on the African </a:t>
            </a:r>
            <a:br>
              <a:rPr lang="en-ZA" sz="1400" dirty="0">
                <a:latin typeface="Century Gothic" panose="020B0502020202020204" pitchFamily="34" charset="0"/>
              </a:rPr>
            </a:br>
            <a:r>
              <a:rPr lang="en-ZA" sz="1400" dirty="0">
                <a:latin typeface="Century Gothic" panose="020B0502020202020204" pitchFamily="34" charset="0"/>
              </a:rPr>
              <a:t>continent</a:t>
            </a:r>
            <a:r>
              <a:rPr lang="en-ZA" sz="1400" baseline="45000" dirty="0">
                <a:latin typeface="Century Gothic" panose="020B0502020202020204" pitchFamily="34" charset="0"/>
              </a:rPr>
              <a:t>1</a:t>
            </a:r>
            <a:r>
              <a:rPr lang="en-ZA" sz="1400" dirty="0">
                <a:latin typeface="Century Gothic" panose="020B0502020202020204" pitchFamily="34" charset="0"/>
              </a:rPr>
              <a:t>:</a:t>
            </a:r>
          </a:p>
          <a:p>
            <a:pPr lvl="1">
              <a:spcBef>
                <a:spcPts val="1200"/>
              </a:spcBef>
            </a:pPr>
            <a:r>
              <a:rPr lang="en-ZA" sz="1400" dirty="0">
                <a:latin typeface="Century Gothic" panose="020B0502020202020204" pitchFamily="34" charset="0"/>
              </a:rPr>
              <a:t>Large-scale sediment-hosted deposits classified </a:t>
            </a:r>
            <a:br>
              <a:rPr lang="en-ZA" sz="1400" dirty="0">
                <a:latin typeface="Century Gothic" panose="020B0502020202020204" pitchFamily="34" charset="0"/>
              </a:rPr>
            </a:br>
            <a:r>
              <a:rPr lang="en-ZA" sz="1400" dirty="0">
                <a:latin typeface="Century Gothic" panose="020B0502020202020204" pitchFamily="34" charset="0"/>
              </a:rPr>
              <a:t>as Broken Hill, SEDEX and VMS</a:t>
            </a:r>
          </a:p>
          <a:p>
            <a:pPr lvl="1">
              <a:spcBef>
                <a:spcPts val="1200"/>
              </a:spcBef>
            </a:pPr>
            <a:r>
              <a:rPr lang="en-ZA" sz="1400" dirty="0">
                <a:latin typeface="Century Gothic" panose="020B0502020202020204" pitchFamily="34" charset="0"/>
              </a:rPr>
              <a:t>&gt;40Mt of contained zinc</a:t>
            </a:r>
          </a:p>
          <a:p>
            <a:pPr>
              <a:spcBef>
                <a:spcPts val="1200"/>
              </a:spcBef>
            </a:pPr>
            <a:r>
              <a:rPr lang="en-ZA" sz="1400" dirty="0">
                <a:latin typeface="Century Gothic" panose="020B0502020202020204" pitchFamily="34" charset="0"/>
              </a:rPr>
              <a:t>Several known intrusive Ni-Cu-PGE occurrences with limited </a:t>
            </a:r>
            <a:br>
              <a:rPr lang="en-ZA" sz="1400" dirty="0">
                <a:latin typeface="Century Gothic" panose="020B0502020202020204" pitchFamily="34" charset="0"/>
              </a:rPr>
            </a:br>
            <a:r>
              <a:rPr lang="en-ZA" sz="1400" dirty="0">
                <a:latin typeface="Century Gothic" panose="020B0502020202020204" pitchFamily="34" charset="0"/>
              </a:rPr>
              <a:t>modern exploration</a:t>
            </a:r>
          </a:p>
          <a:p>
            <a:pPr>
              <a:spcBef>
                <a:spcPts val="1200"/>
              </a:spcBef>
            </a:pPr>
            <a:r>
              <a:rPr lang="en-ZA" sz="1400" dirty="0">
                <a:latin typeface="Century Gothic" panose="020B0502020202020204" pitchFamily="34" charset="0"/>
              </a:rPr>
              <a:t>Potential for discovery of high-grade Ni-Cu deposits</a:t>
            </a:r>
          </a:p>
          <a:p>
            <a:endParaRPr lang="en-ZA" dirty="0"/>
          </a:p>
        </p:txBody>
      </p:sp>
      <p:sp>
        <p:nvSpPr>
          <p:cNvPr id="4" name="Slide Number Placeholder 3"/>
          <p:cNvSpPr>
            <a:spLocks noGrp="1"/>
          </p:cNvSpPr>
          <p:nvPr>
            <p:ph type="sldNum" sz="quarter" idx="12"/>
          </p:nvPr>
        </p:nvSpPr>
        <p:spPr/>
        <p:txBody>
          <a:bodyPr/>
          <a:lstStyle/>
          <a:p>
            <a:fld id="{F59FA6F2-0F41-4173-BCF3-FDE60228E236}" type="slidenum">
              <a:rPr lang="en-ZA" smtClean="0"/>
              <a:t>28</a:t>
            </a:fld>
            <a:endParaRPr lang="en-ZA" dirty="0"/>
          </a:p>
        </p:txBody>
      </p:sp>
      <p:sp>
        <p:nvSpPr>
          <p:cNvPr id="7" name="TextBox 6">
            <a:extLst>
              <a:ext uri="{FF2B5EF4-FFF2-40B4-BE49-F238E27FC236}">
                <a16:creationId xmlns:a16="http://schemas.microsoft.com/office/drawing/2014/main" id="{F521BF44-080B-4151-BBEF-D5760EA49794}"/>
              </a:ext>
            </a:extLst>
          </p:cNvPr>
          <p:cNvSpPr txBox="1"/>
          <p:nvPr/>
        </p:nvSpPr>
        <p:spPr>
          <a:xfrm>
            <a:off x="574322" y="6219004"/>
            <a:ext cx="3648374" cy="215444"/>
          </a:xfrm>
          <a:prstGeom prst="rect">
            <a:avLst/>
          </a:prstGeom>
          <a:noFill/>
        </p:spPr>
        <p:txBody>
          <a:bodyPr wrap="square" rtlCol="0">
            <a:spAutoFit/>
          </a:bodyPr>
          <a:lstStyle/>
          <a:p>
            <a:r>
              <a:rPr lang="en-AU" sz="800" dirty="0">
                <a:latin typeface="Century Gothic" panose="020B0502020202020204" pitchFamily="34" charset="0"/>
              </a:rPr>
              <a:t>1 Source: Vedanta Capital Markets Day presentation, March 2015</a:t>
            </a:r>
          </a:p>
        </p:txBody>
      </p:sp>
      <p:pic>
        <p:nvPicPr>
          <p:cNvPr id="5" name="Picture 4">
            <a:extLst>
              <a:ext uri="{FF2B5EF4-FFF2-40B4-BE49-F238E27FC236}">
                <a16:creationId xmlns:a16="http://schemas.microsoft.com/office/drawing/2014/main" id="{30C5A2D1-6A91-4948-8CCF-A9AB77945F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2094" y="1537048"/>
            <a:ext cx="4949906" cy="4483100"/>
          </a:xfrm>
          <a:prstGeom prst="rect">
            <a:avLst/>
          </a:prstGeom>
        </p:spPr>
      </p:pic>
    </p:spTree>
    <p:extLst>
      <p:ext uri="{BB962C8B-B14F-4D97-AF65-F5344CB8AC3E}">
        <p14:creationId xmlns:p14="http://schemas.microsoft.com/office/powerpoint/2010/main" val="3516855454"/>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3EC09-D6E2-4E85-89B9-8DC3C9D75231}"/>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lstStyle/>
          <a:p>
            <a:r>
              <a:rPr lang="en-ZA" dirty="0">
                <a:latin typeface="Century Gothic" panose="020B0502020202020204" pitchFamily="34" charset="0"/>
              </a:rPr>
              <a:t>FRAser range: </a:t>
            </a:r>
            <a:r>
              <a:rPr lang="en-ZA" dirty="0">
                <a:solidFill>
                  <a:schemeClr val="accent1"/>
                </a:solidFill>
                <a:latin typeface="Century Gothic" panose="020B0502020202020204" pitchFamily="34" charset="0"/>
              </a:rPr>
              <a:t>searching for a supernova</a:t>
            </a:r>
            <a:endParaRPr lang="en-ZA" dirty="0">
              <a:latin typeface="Century Gothic" panose="020B0502020202020204" pitchFamily="34" charset="0"/>
            </a:endParaRPr>
          </a:p>
        </p:txBody>
      </p:sp>
      <p:sp>
        <p:nvSpPr>
          <p:cNvPr id="4" name="Slide Number Placeholder 3"/>
          <p:cNvSpPr>
            <a:spLocks noGrp="1"/>
          </p:cNvSpPr>
          <p:nvPr>
            <p:ph type="sldNum" sz="quarter" idx="12"/>
          </p:nvPr>
        </p:nvSpPr>
        <p:spPr>
          <a:xfrm>
            <a:off x="8490856" y="6150286"/>
            <a:ext cx="2743200" cy="365125"/>
          </a:xfrm>
        </p:spPr>
        <p:txBody>
          <a:bodyPr/>
          <a:lstStyle/>
          <a:p>
            <a:fld id="{F59FA6F2-0F41-4173-BCF3-FDE60228E236}" type="slidenum">
              <a:rPr lang="en-ZA" smtClean="0"/>
              <a:t>29</a:t>
            </a:fld>
            <a:endParaRPr lang="en-ZA" dirty="0"/>
          </a:p>
        </p:txBody>
      </p:sp>
      <p:sp>
        <p:nvSpPr>
          <p:cNvPr id="12" name="TextBox 11">
            <a:extLst>
              <a:ext uri="{FF2B5EF4-FFF2-40B4-BE49-F238E27FC236}">
                <a16:creationId xmlns:a16="http://schemas.microsoft.com/office/drawing/2014/main" id="{4E2C3F0A-4489-4C4A-B685-334D4AB276AE}"/>
              </a:ext>
            </a:extLst>
          </p:cNvPr>
          <p:cNvSpPr txBox="1"/>
          <p:nvPr/>
        </p:nvSpPr>
        <p:spPr>
          <a:xfrm>
            <a:off x="574322" y="6232615"/>
            <a:ext cx="2810758" cy="215444"/>
          </a:xfrm>
          <a:prstGeom prst="rect">
            <a:avLst/>
          </a:prstGeom>
          <a:noFill/>
        </p:spPr>
        <p:txBody>
          <a:bodyPr wrap="square" rtlCol="0">
            <a:spAutoFit/>
          </a:bodyPr>
          <a:lstStyle/>
          <a:p>
            <a:r>
              <a:rPr lang="en-AU" sz="800" dirty="0">
                <a:latin typeface="Century Gothic" panose="020B0502020202020204" pitchFamily="34" charset="0"/>
              </a:rPr>
              <a:t>Source: IGO</a:t>
            </a:r>
          </a:p>
        </p:txBody>
      </p:sp>
      <p:sp>
        <p:nvSpPr>
          <p:cNvPr id="7" name="TextBox 6">
            <a:extLst>
              <a:ext uri="{FF2B5EF4-FFF2-40B4-BE49-F238E27FC236}">
                <a16:creationId xmlns:a16="http://schemas.microsoft.com/office/drawing/2014/main" id="{DA1AF307-8A0E-49A1-96A0-671274731B9B}"/>
              </a:ext>
            </a:extLst>
          </p:cNvPr>
          <p:cNvSpPr txBox="1"/>
          <p:nvPr/>
        </p:nvSpPr>
        <p:spPr>
          <a:xfrm>
            <a:off x="574322" y="1644770"/>
            <a:ext cx="6893278" cy="4508927"/>
          </a:xfrm>
          <a:prstGeom prst="rect">
            <a:avLst/>
          </a:prstGeom>
          <a:noFill/>
        </p:spPr>
        <p:txBody>
          <a:bodyPr wrap="square" rtlCol="0">
            <a:spAutoFit/>
          </a:bodyPr>
          <a:lstStyle/>
          <a:p>
            <a:pPr algn="ctr">
              <a:lnSpc>
                <a:spcPct val="150000"/>
              </a:lnSpc>
            </a:pPr>
            <a:r>
              <a:rPr lang="en-AU" sz="1400" b="1" dirty="0">
                <a:latin typeface="Century Gothic" panose="020B0502020202020204" pitchFamily="34" charset="0"/>
              </a:rPr>
              <a:t>“We have a conviction the (Nova) system is much larger than we believed, and the increased probability of additional discoveries means we are motivated to significantly increase our spending in 2020.” </a:t>
            </a:r>
            <a:r>
              <a:rPr lang="en-AU" sz="1400" b="1" i="1" dirty="0">
                <a:latin typeface="Century Gothic" panose="020B0502020202020204" pitchFamily="34" charset="0"/>
              </a:rPr>
              <a:t>– IGO Managing Director Peter Bradford, quoted on Miningnews.net, 31 July 2019</a:t>
            </a:r>
          </a:p>
          <a:p>
            <a:pPr lvl="0">
              <a:lnSpc>
                <a:spcPct val="150000"/>
              </a:lnSpc>
            </a:pPr>
            <a:endParaRPr lang="en-AU" sz="1400" dirty="0">
              <a:latin typeface="Century Gothic" panose="020B0502020202020204" pitchFamily="34" charset="0"/>
            </a:endParaRPr>
          </a:p>
          <a:p>
            <a:pPr marL="285750" lvl="0" indent="-285750">
              <a:lnSpc>
                <a:spcPct val="150000"/>
              </a:lnSpc>
              <a:buFont typeface="Arial" panose="020B0604020202020204" pitchFamily="34" charset="0"/>
              <a:buChar char="•"/>
            </a:pPr>
            <a:r>
              <a:rPr lang="en-AU" sz="1400" dirty="0">
                <a:latin typeface="Century Gothic" panose="020B0502020202020204" pitchFamily="34" charset="0"/>
              </a:rPr>
              <a:t>IGO has commenced drilling on the North West Passage Ni-Cu JV geophysical prospect</a:t>
            </a:r>
          </a:p>
          <a:p>
            <a:pPr marL="285750" lvl="0" indent="-285750">
              <a:lnSpc>
                <a:spcPct val="150000"/>
              </a:lnSpc>
              <a:buFont typeface="Arial" panose="020B0604020202020204" pitchFamily="34" charset="0"/>
              <a:buChar char="•"/>
            </a:pPr>
            <a:r>
              <a:rPr lang="en-AU" sz="1400" dirty="0">
                <a:latin typeface="Century Gothic" panose="020B0502020202020204" pitchFamily="34" charset="0"/>
              </a:rPr>
              <a:t>Drilling will also test combined Ni-Cu Intrusive and Cu-Zn VMS targets identified at the Pike, Pike-Eye and Hook Prospects</a:t>
            </a:r>
            <a:endParaRPr lang="en-ZA" sz="1400" dirty="0">
              <a:latin typeface="Century Gothic" panose="020B0502020202020204" pitchFamily="34" charset="0"/>
            </a:endParaRPr>
          </a:p>
          <a:p>
            <a:pPr marL="285750" lvl="0" indent="-285750">
              <a:lnSpc>
                <a:spcPct val="150000"/>
              </a:lnSpc>
              <a:buFont typeface="Arial" panose="020B0604020202020204" pitchFamily="34" charset="0"/>
              <a:buChar char="•"/>
            </a:pPr>
            <a:r>
              <a:rPr lang="en-ZA" sz="1400" dirty="0">
                <a:latin typeface="Century Gothic" panose="020B0502020202020204" pitchFamily="34" charset="0"/>
              </a:rPr>
              <a:t>Drilling </a:t>
            </a:r>
            <a:r>
              <a:rPr lang="en-US" sz="1400" dirty="0">
                <a:latin typeface="Century Gothic" panose="020B0502020202020204" pitchFamily="34" charset="0"/>
              </a:rPr>
              <a:t>forms part of a larger exploration program across the northern part of the Fraser Range and it is expected that, following completion of drilling at the North West Passage, drilling will move to the highly prospective Pike Trend (IGO 70% : Orion 30%) during the latter part of 2019</a:t>
            </a:r>
            <a:endParaRPr lang="en-ZA" sz="1400" dirty="0">
              <a:latin typeface="Century Gothic" panose="020B0502020202020204" pitchFamily="34" charset="0"/>
            </a:endParaRPr>
          </a:p>
          <a:p>
            <a:endParaRPr lang="en-ZA" sz="1400" dirty="0"/>
          </a:p>
        </p:txBody>
      </p:sp>
      <p:pic>
        <p:nvPicPr>
          <p:cNvPr id="5" name="Picture 4">
            <a:extLst>
              <a:ext uri="{FF2B5EF4-FFF2-40B4-BE49-F238E27FC236}">
                <a16:creationId xmlns:a16="http://schemas.microsoft.com/office/drawing/2014/main" id="{6AD12380-5F07-435F-95E5-01B1F6E5774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45262" y="1602118"/>
            <a:ext cx="3625515" cy="4590821"/>
          </a:xfrm>
          <a:prstGeom prst="rect">
            <a:avLst/>
          </a:prstGeom>
        </p:spPr>
      </p:pic>
    </p:spTree>
    <p:extLst>
      <p:ext uri="{BB962C8B-B14F-4D97-AF65-F5344CB8AC3E}">
        <p14:creationId xmlns:p14="http://schemas.microsoft.com/office/powerpoint/2010/main" val="213179883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E6228-B274-405F-8AFB-F94ECD6436EE}"/>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a:bodyPr>
          <a:lstStyle/>
          <a:p>
            <a:r>
              <a:rPr lang="en-ZA" dirty="0">
                <a:latin typeface="Century Gothic" panose="020B0502020202020204" pitchFamily="34" charset="0"/>
              </a:rPr>
              <a:t>Copper </a:t>
            </a:r>
            <a:r>
              <a:rPr lang="en-ZA" dirty="0">
                <a:solidFill>
                  <a:schemeClr val="accent1"/>
                </a:solidFill>
                <a:latin typeface="Century Gothic" panose="020B0502020202020204" pitchFamily="34" charset="0"/>
              </a:rPr>
              <a:t>supply chain</a:t>
            </a:r>
          </a:p>
        </p:txBody>
      </p:sp>
      <p:sp>
        <p:nvSpPr>
          <p:cNvPr id="4" name="Slide Number Placeholder 3"/>
          <p:cNvSpPr>
            <a:spLocks noGrp="1"/>
          </p:cNvSpPr>
          <p:nvPr>
            <p:ph type="sldNum" sz="quarter" idx="12"/>
          </p:nvPr>
        </p:nvSpPr>
        <p:spPr/>
        <p:txBody>
          <a:bodyPr/>
          <a:lstStyle/>
          <a:p>
            <a:fld id="{F59FA6F2-0F41-4173-BCF3-FDE60228E236}" type="slidenum">
              <a:rPr lang="en-ZA" smtClean="0"/>
              <a:t>3</a:t>
            </a:fld>
            <a:endParaRPr lang="en-ZA" dirty="0"/>
          </a:p>
        </p:txBody>
      </p:sp>
      <p:pic>
        <p:nvPicPr>
          <p:cNvPr id="10" name="Content Placeholder 10">
            <a:extLst>
              <a:ext uri="{FF2B5EF4-FFF2-40B4-BE49-F238E27FC236}">
                <a16:creationId xmlns:a16="http://schemas.microsoft.com/office/drawing/2014/main" id="{7C68D372-4155-4051-A13F-3BBE5344E88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94114" y="1653531"/>
            <a:ext cx="7968342" cy="4496755"/>
          </a:xfrm>
          <a:prstGeom prst="rect">
            <a:avLst/>
          </a:prstGeom>
        </p:spPr>
      </p:pic>
    </p:spTree>
    <p:extLst>
      <p:ext uri="{BB962C8B-B14F-4D97-AF65-F5344CB8AC3E}">
        <p14:creationId xmlns:p14="http://schemas.microsoft.com/office/powerpoint/2010/main" val="199018662"/>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70" y="0"/>
            <a:ext cx="11048409" cy="938950"/>
          </a:xfrm>
        </p:spPr>
        <p:txBody>
          <a:bodyPr/>
          <a:lstStyle/>
          <a:p>
            <a:r>
              <a:rPr lang="en-ZA" dirty="0"/>
              <a:t>CORPORATE</a:t>
            </a:r>
            <a:r>
              <a:rPr lang="en-ZA" dirty="0">
                <a:solidFill>
                  <a:schemeClr val="accent1"/>
                </a:solidFill>
              </a:rPr>
              <a:t> STRUCTURE</a:t>
            </a:r>
            <a:endParaRPr lang="en-ZA" dirty="0"/>
          </a:p>
        </p:txBody>
      </p:sp>
      <p:sp>
        <p:nvSpPr>
          <p:cNvPr id="3" name="Content Placeholder 2"/>
          <p:cNvSpPr>
            <a:spLocks noGrp="1"/>
          </p:cNvSpPr>
          <p:nvPr>
            <p:ph idx="1"/>
          </p:nvPr>
        </p:nvSpPr>
        <p:spPr>
          <a:xfrm>
            <a:off x="429570" y="4011834"/>
            <a:ext cx="11495516" cy="2011680"/>
          </a:xfrm>
        </p:spPr>
        <p:txBody>
          <a:bodyPr>
            <a:normAutofit/>
          </a:bodyPr>
          <a:lstStyle/>
          <a:p>
            <a:pPr>
              <a:buFont typeface="+mj-lt"/>
              <a:buAutoNum type="arabicPeriod"/>
            </a:pPr>
            <a:r>
              <a:rPr lang="en-US" sz="900" dirty="0">
                <a:solidFill>
                  <a:srgbClr val="4D4D4F"/>
                </a:solidFill>
              </a:rPr>
              <a:t>Fully paid ordinary Orion shares (</a:t>
            </a:r>
            <a:r>
              <a:rPr lang="en-US" sz="900" b="1" dirty="0">
                <a:solidFill>
                  <a:srgbClr val="4D4D4F"/>
                </a:solidFill>
              </a:rPr>
              <a:t>Shares</a:t>
            </a:r>
            <a:r>
              <a:rPr lang="en-US" sz="900" dirty="0">
                <a:solidFill>
                  <a:srgbClr val="4D4D4F"/>
                </a:solidFill>
              </a:rPr>
              <a:t>) on issue as at 2 Aug’19.</a:t>
            </a:r>
          </a:p>
          <a:p>
            <a:pPr>
              <a:buFont typeface="+mj-lt"/>
              <a:buAutoNum type="arabicPeriod"/>
            </a:pPr>
            <a:r>
              <a:rPr lang="en-AU" sz="900" dirty="0">
                <a:solidFill>
                  <a:srgbClr val="4D4D4F"/>
                </a:solidFill>
              </a:rPr>
              <a:t>Completion of Tranche 2 of the $8M capital raising</a:t>
            </a:r>
            <a:r>
              <a:rPr lang="en-AU" sz="900" dirty="0">
                <a:solidFill>
                  <a:srgbClr val="4D4D4F"/>
                </a:solidFill>
                <a:highlight>
                  <a:srgbClr val="FFFFFF"/>
                </a:highlight>
              </a:rPr>
              <a:t>, </a:t>
            </a:r>
            <a:r>
              <a:rPr lang="en-AU" sz="900" dirty="0">
                <a:solidFill>
                  <a:srgbClr val="4D4D4F"/>
                </a:solidFill>
              </a:rPr>
              <a:t>being the issue </a:t>
            </a:r>
            <a:r>
              <a:rPr lang="en-AU" sz="900">
                <a:solidFill>
                  <a:srgbClr val="4D4D4F"/>
                </a:solidFill>
              </a:rPr>
              <a:t>of 53.71M </a:t>
            </a:r>
            <a:r>
              <a:rPr lang="en-AU" sz="900" dirty="0">
                <a:solidFill>
                  <a:srgbClr val="4D4D4F"/>
                </a:solidFill>
              </a:rPr>
              <a:t>Shares at 4.0cps (together with one free attaching option for every two Shares issued) (approved by shareholders at a General Meeting held 7 Jun’19 (</a:t>
            </a:r>
            <a:r>
              <a:rPr lang="en-AU" sz="900" b="1" dirty="0">
                <a:solidFill>
                  <a:srgbClr val="4D4D4F"/>
                </a:solidFill>
              </a:rPr>
              <a:t>Meeting</a:t>
            </a:r>
            <a:r>
              <a:rPr lang="en-AU" sz="900" dirty="0">
                <a:solidFill>
                  <a:srgbClr val="4D4D4F"/>
                </a:solidFill>
              </a:rPr>
              <a:t>)) (refer ASX release 1</a:t>
            </a:r>
            <a:r>
              <a:rPr lang="en-AU" sz="900" dirty="0">
                <a:solidFill>
                  <a:srgbClr val="4D4D4F"/>
                </a:solidFill>
                <a:highlight>
                  <a:srgbClr val="FFFFFF"/>
                </a:highlight>
              </a:rPr>
              <a:t>6 Apr’19). </a:t>
            </a:r>
            <a:endParaRPr lang="en-US" sz="900" dirty="0">
              <a:solidFill>
                <a:srgbClr val="4D4D4F"/>
              </a:solidFill>
              <a:highlight>
                <a:srgbClr val="FFFFFF"/>
              </a:highlight>
            </a:endParaRPr>
          </a:p>
          <a:p>
            <a:pPr>
              <a:buFont typeface="+mj-lt"/>
              <a:buAutoNum type="arabicPeriod"/>
            </a:pPr>
            <a:r>
              <a:rPr lang="en-AU" sz="900" dirty="0">
                <a:solidFill>
                  <a:srgbClr val="4D4D4F"/>
                </a:solidFill>
                <a:highlight>
                  <a:srgbClr val="FFFFFF"/>
                </a:highlight>
              </a:rPr>
              <a:t>Cash on hand as at 30 Jun ‘19.</a:t>
            </a:r>
          </a:p>
          <a:p>
            <a:pPr>
              <a:buFont typeface="+mj-lt"/>
              <a:buAutoNum type="arabicPeriod"/>
            </a:pPr>
            <a:r>
              <a:rPr lang="en-AU" sz="900" dirty="0">
                <a:solidFill>
                  <a:srgbClr val="4D4D4F"/>
                </a:solidFill>
                <a:highlight>
                  <a:srgbClr val="FFFFFF"/>
                </a:highlight>
              </a:rPr>
              <a:t>Founding BEE investor exchange for Shares (approved by shareholders at the Meeting) (refer ASX release 16 Apr’19).</a:t>
            </a:r>
          </a:p>
          <a:p>
            <a:pPr>
              <a:buFont typeface="+mj-lt"/>
              <a:buAutoNum type="arabicPeriod"/>
            </a:pPr>
            <a:r>
              <a:rPr lang="en-US" sz="900" dirty="0">
                <a:solidFill>
                  <a:srgbClr val="4D4D4F"/>
                </a:solidFill>
                <a:highlight>
                  <a:srgbClr val="FFFFFF"/>
                </a:highlight>
              </a:rPr>
              <a:t>Refer to the Company’s </a:t>
            </a:r>
            <a:r>
              <a:rPr lang="en-AU" sz="900" dirty="0">
                <a:solidFill>
                  <a:srgbClr val="4D4D4F"/>
                </a:solidFill>
                <a:highlight>
                  <a:srgbClr val="FFFFFF"/>
                </a:highlight>
              </a:rPr>
              <a:t>Half Year Accounts for period ended 31 Dec’18 </a:t>
            </a:r>
            <a:r>
              <a:rPr lang="en-US" sz="900" dirty="0">
                <a:solidFill>
                  <a:srgbClr val="4D4D4F"/>
                </a:solidFill>
                <a:highlight>
                  <a:srgbClr val="FFFFFF"/>
                </a:highlight>
              </a:rPr>
              <a:t>for information related to the Loan Agreement (ZAR14.25M) that Repli has entered into with AASMF. Balance shown as at 30 Jun’19. </a:t>
            </a:r>
          </a:p>
          <a:p>
            <a:pPr>
              <a:buFont typeface="+mj-lt"/>
              <a:buAutoNum type="arabicPeriod"/>
            </a:pPr>
            <a:r>
              <a:rPr lang="en-AU" sz="900" dirty="0">
                <a:solidFill>
                  <a:srgbClr val="4D4D4F"/>
                </a:solidFill>
                <a:highlight>
                  <a:srgbClr val="FFFFFF"/>
                </a:highlight>
              </a:rPr>
              <a:t>Refer to ASX release 25 Jan’19 and the Company’s Half Year Accounts for period ended 31 Dec’18 for information related to the Convertible Notes.</a:t>
            </a:r>
            <a:endParaRPr lang="en-US" sz="900" dirty="0">
              <a:solidFill>
                <a:srgbClr val="4D4D4F"/>
              </a:solidFill>
              <a:highlight>
                <a:srgbClr val="FFFFFF"/>
              </a:highlight>
            </a:endParaRPr>
          </a:p>
          <a:p>
            <a:pPr>
              <a:buFont typeface="+mj-lt"/>
              <a:buAutoNum type="arabicPeriod"/>
            </a:pPr>
            <a:r>
              <a:rPr lang="en-AU" sz="900" dirty="0">
                <a:solidFill>
                  <a:srgbClr val="4D4D4F"/>
                </a:solidFill>
              </a:rPr>
              <a:t>Orion announced on 25 Jan’19 that it had entered into a $3.6M loan facility with Tembo Capital (excluding capitalised interest and fees) (</a:t>
            </a:r>
            <a:r>
              <a:rPr lang="en-AU" sz="900" b="1" dirty="0">
                <a:solidFill>
                  <a:srgbClr val="4D4D4F"/>
                </a:solidFill>
              </a:rPr>
              <a:t>Loan Facility</a:t>
            </a:r>
            <a:r>
              <a:rPr lang="en-AU" sz="900" dirty="0">
                <a:solidFill>
                  <a:srgbClr val="4D4D4F"/>
                </a:solidFill>
              </a:rPr>
              <a:t>). </a:t>
            </a:r>
            <a:r>
              <a:rPr lang="en-AU" sz="900" dirty="0">
                <a:solidFill>
                  <a:srgbClr val="4D4D4F"/>
                </a:solidFill>
                <a:highlight>
                  <a:srgbClr val="FFFFFF"/>
                </a:highlight>
              </a:rPr>
              <a:t>Under </a:t>
            </a:r>
            <a:r>
              <a:rPr lang="en-AU" sz="900" dirty="0">
                <a:solidFill>
                  <a:srgbClr val="4D4D4F"/>
                </a:solidFill>
              </a:rPr>
              <a:t>the terms of the Loan Facility, Tembo may at its election have the balance of the Loan Facility settled by the issue of Shares at a deemed issue price of 2.6cps (subject to receipt of shareholder approval). Refer to ASX release 25 Jan’19 and the Company’s Half Year Accounts for the period ended 31 Dec’18 for additional information. Balance shown </a:t>
            </a:r>
            <a:r>
              <a:rPr lang="en-AU" sz="900" dirty="0">
                <a:solidFill>
                  <a:srgbClr val="4D4D4F"/>
                </a:solidFill>
                <a:highlight>
                  <a:srgbClr val="FFFFFF"/>
                </a:highlight>
              </a:rPr>
              <a:t>as at 30 Jun’19.</a:t>
            </a:r>
          </a:p>
          <a:p>
            <a:pPr>
              <a:buFont typeface="+mj-lt"/>
              <a:buAutoNum type="arabicPeriod"/>
            </a:pPr>
            <a:r>
              <a:rPr lang="en-US" sz="900" dirty="0">
                <a:solidFill>
                  <a:srgbClr val="4D4D4F"/>
                </a:solidFill>
                <a:highlight>
                  <a:srgbClr val="FFFFFF"/>
                </a:highlight>
              </a:rPr>
              <a:t>Calculated based on closing price of ORN Shares on the ASX on 2 Aug‘19. Closing price of ORN Shares on the JSE on 2 Aug‘19 was ZAR0.30. </a:t>
            </a:r>
          </a:p>
          <a:p>
            <a:pPr>
              <a:buFont typeface="+mj-lt"/>
              <a:buAutoNum type="arabicPeriod"/>
            </a:pPr>
            <a:r>
              <a:rPr lang="en-US" sz="900" dirty="0">
                <a:solidFill>
                  <a:srgbClr val="4D4D4F"/>
                </a:solidFill>
                <a:highlight>
                  <a:srgbClr val="FFFFFF"/>
                </a:highlight>
              </a:rPr>
              <a:t>Alexander Haller is deemed to have a relevant interest in securities held by Silja Investment.</a:t>
            </a:r>
            <a:endParaRPr lang="en-AU" sz="900" dirty="0">
              <a:solidFill>
                <a:srgbClr val="4D4D4F"/>
              </a:solidFill>
            </a:endParaRPr>
          </a:p>
        </p:txBody>
      </p:sp>
      <p:sp>
        <p:nvSpPr>
          <p:cNvPr id="4" name="Slide Number Placeholder 3"/>
          <p:cNvSpPr>
            <a:spLocks noGrp="1"/>
          </p:cNvSpPr>
          <p:nvPr>
            <p:ph type="sldNum" sz="quarter" idx="12"/>
          </p:nvPr>
        </p:nvSpPr>
        <p:spPr/>
        <p:txBody>
          <a:bodyPr/>
          <a:lstStyle/>
          <a:p>
            <a:fld id="{F59FA6F2-0F41-4173-BCF3-FDE60228E236}" type="slidenum">
              <a:rPr lang="en-ZA" smtClean="0"/>
              <a:t>30</a:t>
            </a:fld>
            <a:endParaRPr lang="en-ZA" dirty="0"/>
          </a:p>
        </p:txBody>
      </p:sp>
      <p:graphicFrame>
        <p:nvGraphicFramePr>
          <p:cNvPr id="6" name="Table 5"/>
          <p:cNvGraphicFramePr>
            <a:graphicFrameLocks noGrp="1"/>
          </p:cNvGraphicFramePr>
          <p:nvPr/>
        </p:nvGraphicFramePr>
        <p:xfrm>
          <a:off x="481186" y="1014241"/>
          <a:ext cx="6801740" cy="2865120"/>
        </p:xfrm>
        <a:graphic>
          <a:graphicData uri="http://schemas.openxmlformats.org/drawingml/2006/table">
            <a:tbl>
              <a:tblPr firstRow="1" bandRow="1">
                <a:tableStyleId>{2D5ABB26-0587-4C30-8999-92F81FD0307C}</a:tableStyleId>
              </a:tblPr>
              <a:tblGrid>
                <a:gridCol w="4343766">
                  <a:extLst>
                    <a:ext uri="{9D8B030D-6E8A-4147-A177-3AD203B41FA5}">
                      <a16:colId xmlns:a16="http://schemas.microsoft.com/office/drawing/2014/main" val="3329753314"/>
                    </a:ext>
                  </a:extLst>
                </a:gridCol>
                <a:gridCol w="788279">
                  <a:extLst>
                    <a:ext uri="{9D8B030D-6E8A-4147-A177-3AD203B41FA5}">
                      <a16:colId xmlns:a16="http://schemas.microsoft.com/office/drawing/2014/main" val="2095918777"/>
                    </a:ext>
                  </a:extLst>
                </a:gridCol>
                <a:gridCol w="1669695">
                  <a:extLst>
                    <a:ext uri="{9D8B030D-6E8A-4147-A177-3AD203B41FA5}">
                      <a16:colId xmlns:a16="http://schemas.microsoft.com/office/drawing/2014/main" val="2508132747"/>
                    </a:ext>
                  </a:extLst>
                </a:gridCol>
              </a:tblGrid>
              <a:tr h="252000">
                <a:tc>
                  <a:txBody>
                    <a:bodyPr/>
                    <a:lstStyle/>
                    <a:p>
                      <a:r>
                        <a:rPr lang="en-ZA" sz="1200" b="1" dirty="0">
                          <a:solidFill>
                            <a:schemeClr val="bg1"/>
                          </a:solidFill>
                        </a:rPr>
                        <a:t>Capital</a:t>
                      </a:r>
                      <a:r>
                        <a:rPr lang="en-ZA" sz="1200" b="1" baseline="0" dirty="0">
                          <a:solidFill>
                            <a:schemeClr val="bg1"/>
                          </a:solidFill>
                        </a:rPr>
                        <a:t> structure summary</a:t>
                      </a:r>
                      <a:endParaRPr lang="en-ZA" sz="1200" b="1" dirty="0">
                        <a:solidFill>
                          <a:schemeClr val="bg1"/>
                        </a:solidFill>
                      </a:endParaRPr>
                    </a:p>
                  </a:txBody>
                  <a:tcPr anchor="ctr">
                    <a:solidFill>
                      <a:schemeClr val="accent1"/>
                    </a:solidFill>
                  </a:tcPr>
                </a:tc>
                <a:tc>
                  <a:txBody>
                    <a:bodyPr/>
                    <a:lstStyle/>
                    <a:p>
                      <a:pPr algn="r"/>
                      <a:r>
                        <a:rPr lang="en-ZA" sz="1100" b="1" baseline="0" dirty="0">
                          <a:solidFill>
                            <a:schemeClr val="bg1"/>
                          </a:solidFill>
                        </a:rPr>
                        <a:t>Current</a:t>
                      </a:r>
                      <a:endParaRPr lang="en-ZA" sz="1100" dirty="0"/>
                    </a:p>
                  </a:txBody>
                  <a:tcPr anchor="c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100" b="1" baseline="0" dirty="0">
                          <a:solidFill>
                            <a:schemeClr val="bg1"/>
                          </a:solidFill>
                        </a:rPr>
                        <a:t>Post Capital Raising</a:t>
                      </a:r>
                      <a:endParaRPr lang="en-AU" sz="1100" dirty="0"/>
                    </a:p>
                  </a:txBody>
                  <a:tcPr anchor="ctr">
                    <a:solidFill>
                      <a:schemeClr val="accent1"/>
                    </a:solidFill>
                  </a:tcPr>
                </a:tc>
                <a:extLst>
                  <a:ext uri="{0D108BD9-81ED-4DB2-BD59-A6C34878D82A}">
                    <a16:rowId xmlns:a16="http://schemas.microsoft.com/office/drawing/2014/main" val="1483652927"/>
                  </a:ext>
                </a:extLst>
              </a:tr>
              <a:tr h="252000">
                <a:tc>
                  <a:txBody>
                    <a:bodyPr/>
                    <a:lstStyle/>
                    <a:p>
                      <a:r>
                        <a:rPr lang="en-ZA" sz="1100" dirty="0"/>
                        <a:t>Shares on issue</a:t>
                      </a:r>
                      <a:r>
                        <a:rPr lang="en-ZA" sz="1100" baseline="30000" dirty="0"/>
                        <a:t>1</a:t>
                      </a:r>
                      <a:endParaRPr lang="en-ZA" sz="1100" dirty="0"/>
                    </a:p>
                  </a:txBody>
                  <a:tcPr anchor="ctr">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t>2,111M</a:t>
                      </a:r>
                    </a:p>
                  </a:txBody>
                  <a:tcPr anchor="ctr">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highlight>
                            <a:srgbClr val="FFFFFF"/>
                          </a:highlight>
                        </a:rPr>
                        <a:t>2,111</a:t>
                      </a:r>
                      <a:r>
                        <a:rPr lang="en-ZA" sz="1100" dirty="0"/>
                        <a:t>M</a:t>
                      </a:r>
                    </a:p>
                  </a:txBody>
                  <a:tcPr anchor="ct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29925828"/>
                  </a:ext>
                </a:extLst>
              </a:tr>
              <a:tr h="252000">
                <a:tc>
                  <a:txBody>
                    <a:bodyPr/>
                    <a:lstStyle/>
                    <a:p>
                      <a:r>
                        <a:rPr lang="en-ZA" sz="1100" dirty="0"/>
                        <a:t>Options on issue</a:t>
                      </a:r>
                      <a:r>
                        <a:rPr lang="en-ZA" sz="1100" baseline="30000" dirty="0"/>
                        <a:t>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100" dirty="0"/>
                        <a:t>288M</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a:ea typeface="+mn-ea"/>
                          <a:cs typeface="+mn-cs"/>
                        </a:rPr>
                        <a:t>315M</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10832387"/>
                  </a:ext>
                </a:extLst>
              </a:tr>
              <a:tr h="252000">
                <a:tc>
                  <a:txBody>
                    <a:bodyPr/>
                    <a:lstStyle/>
                    <a:p>
                      <a:r>
                        <a:rPr lang="en-ZA" sz="1100" dirty="0"/>
                        <a:t>Cash on hand</a:t>
                      </a:r>
                      <a:r>
                        <a:rPr lang="en-ZA" sz="1100" baseline="30000" dirty="0"/>
                        <a:t>3</a:t>
                      </a:r>
                      <a:endParaRPr lang="en-ZA" sz="1100" dirty="0"/>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t>$1.4M</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endParaRPr lang="en-ZA" sz="1100" dirty="0"/>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4047947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dirty="0"/>
                        <a:t>Placement of Shares – (Tranche 2)</a:t>
                      </a:r>
                      <a:r>
                        <a:rPr lang="en-ZA" sz="1100" baseline="30000" dirty="0"/>
                        <a:t>2 </a:t>
                      </a:r>
                      <a:r>
                        <a:rPr lang="en-ZA" sz="1100" dirty="0"/>
                        <a:t>- ($2.1M)</a:t>
                      </a:r>
                      <a:r>
                        <a:rPr lang="en-ZA" sz="1100" baseline="30000" dirty="0"/>
                        <a:t> </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ZA" sz="1100" dirty="0"/>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a:ea typeface="+mn-ea"/>
                          <a:cs typeface="+mn-cs"/>
                        </a:rPr>
                        <a:t>54M</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33947730"/>
                  </a:ext>
                </a:extLst>
              </a:tr>
              <a:tr h="252000">
                <a:tc>
                  <a:txBody>
                    <a:bodyPr/>
                    <a:lstStyle/>
                    <a:p>
                      <a:r>
                        <a:rPr lang="en-ZA" sz="1100" dirty="0"/>
                        <a:t>Founding BEE investor share exchange</a:t>
                      </a:r>
                      <a:r>
                        <a:rPr lang="en-ZA" sz="1100" baseline="30000" dirty="0"/>
                        <a:t>4 </a:t>
                      </a:r>
                      <a:r>
                        <a:rPr lang="en-ZA" sz="1100" dirty="0"/>
                        <a:t>- ($4.2M)</a:t>
                      </a:r>
                      <a:endParaRPr lang="en-ZA" sz="1100" baseline="30000" dirty="0"/>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endParaRPr lang="en-ZA" sz="1100" dirty="0"/>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a:ea typeface="+mn-ea"/>
                          <a:cs typeface="+mn-cs"/>
                        </a:rPr>
                        <a:t>135M</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38852672"/>
                  </a:ext>
                </a:extLst>
              </a:tr>
              <a:tr h="252000">
                <a:tc>
                  <a:txBody>
                    <a:bodyPr/>
                    <a:lstStyle/>
                    <a:p>
                      <a:r>
                        <a:rPr lang="en-ZA" sz="1100" dirty="0"/>
                        <a:t>AASMF loan</a:t>
                      </a:r>
                      <a:r>
                        <a:rPr lang="en-ZA" sz="1100" baseline="30000" dirty="0"/>
                        <a:t>5</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t>$1.8M</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srgbClr val="000000"/>
                        </a:solidFill>
                        <a:effectLst/>
                        <a:highlight>
                          <a:srgbClr val="B9B9B9"/>
                        </a:highlight>
                        <a:uLnTx/>
                        <a:uFillTx/>
                        <a:latin typeface="Arial"/>
                        <a:ea typeface="+mn-ea"/>
                        <a:cs typeface="+mn-cs"/>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63019789"/>
                  </a:ext>
                </a:extLst>
              </a:tr>
              <a:tr h="252000">
                <a:tc>
                  <a:txBody>
                    <a:bodyPr/>
                    <a:lstStyle/>
                    <a:p>
                      <a:r>
                        <a:rPr lang="en-ZA" sz="1100" dirty="0"/>
                        <a:t>Convertible notes</a:t>
                      </a:r>
                      <a:r>
                        <a:rPr lang="en-ZA" sz="1100" baseline="0" dirty="0"/>
                        <a:t> (2.6cps convert, 12% coupon, Sep‘19 maturity)</a:t>
                      </a:r>
                      <a:r>
                        <a:rPr lang="en-ZA" sz="1100" baseline="30000" dirty="0"/>
                        <a:t> 6</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t>$5.8M</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srgbClr val="000000"/>
                        </a:solidFill>
                        <a:effectLst/>
                        <a:uLnTx/>
                        <a:uFillTx/>
                        <a:latin typeface="Arial"/>
                        <a:ea typeface="+mn-ea"/>
                        <a:cs typeface="+mn-cs"/>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3382069"/>
                  </a:ext>
                </a:extLst>
              </a:tr>
              <a:tr h="252000">
                <a:tc>
                  <a:txBody>
                    <a:bodyPr/>
                    <a:lstStyle/>
                    <a:p>
                      <a:r>
                        <a:rPr lang="en-ZA" sz="1100" dirty="0"/>
                        <a:t>Convertible loan</a:t>
                      </a:r>
                      <a:r>
                        <a:rPr lang="en-ZA" sz="1100" baseline="0" dirty="0"/>
                        <a:t> (2.6cps convert, 12% interest, Jan‘20 term)</a:t>
                      </a:r>
                      <a:r>
                        <a:rPr lang="en-ZA" sz="1100" baseline="30000" dirty="0"/>
                        <a:t> 7</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t>$4.0M</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srgbClr val="000000"/>
                        </a:solidFill>
                        <a:effectLst/>
                        <a:uLnTx/>
                        <a:uFillTx/>
                        <a:latin typeface="Arial"/>
                        <a:ea typeface="+mn-ea"/>
                        <a:cs typeface="+mn-cs"/>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24956309"/>
                  </a:ext>
                </a:extLst>
              </a:tr>
              <a:tr h="252000">
                <a:tc>
                  <a:txBody>
                    <a:bodyPr/>
                    <a:lstStyle/>
                    <a:p>
                      <a:r>
                        <a:rPr lang="en-ZA" sz="1100" b="1" kern="1200" dirty="0">
                          <a:solidFill>
                            <a:schemeClr val="tx1"/>
                          </a:solidFill>
                          <a:latin typeface="+mn-lt"/>
                          <a:ea typeface="+mn-ea"/>
                          <a:cs typeface="+mn-cs"/>
                        </a:rPr>
                        <a:t>Total Shares (post Share issues)</a:t>
                      </a:r>
                    </a:p>
                  </a:txBody>
                  <a:tcPr anchor="ct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a:endParaRPr lang="en-ZA" sz="1100" dirty="0"/>
                    </a:p>
                  </a:txBody>
                  <a:tcPr anchor="ct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00000"/>
                          </a:solidFill>
                          <a:effectLst/>
                          <a:uLnTx/>
                          <a:uFillTx/>
                          <a:latin typeface="Arial"/>
                          <a:ea typeface="+mn-ea"/>
                          <a:cs typeface="+mn-cs"/>
                        </a:rPr>
                        <a:t>2,300M</a:t>
                      </a:r>
                    </a:p>
                  </a:txBody>
                  <a:tcPr anchor="ct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417703153"/>
                  </a:ext>
                </a:extLst>
              </a:tr>
              <a:tr h="252000">
                <a:tc>
                  <a:txBody>
                    <a:bodyPr/>
                    <a:lstStyle/>
                    <a:p>
                      <a:r>
                        <a:rPr lang="en-ZA" sz="1100" dirty="0"/>
                        <a:t>Market capitalisation (2.6cps (ASX))</a:t>
                      </a:r>
                      <a:r>
                        <a:rPr lang="en-ZA" sz="1100" baseline="30000" dirty="0"/>
                        <a:t>8</a:t>
                      </a:r>
                    </a:p>
                  </a:txBody>
                  <a:tcPr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sz="1100" dirty="0"/>
                        <a:t>$55M</a:t>
                      </a:r>
                    </a:p>
                  </a:txBody>
                  <a:tcPr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Arial"/>
                          <a:ea typeface="+mn-ea"/>
                          <a:cs typeface="+mn-cs"/>
                        </a:rPr>
                        <a:t>$60M</a:t>
                      </a:r>
                    </a:p>
                  </a:txBody>
                  <a:tcPr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2326446"/>
                  </a:ext>
                </a:extLst>
              </a:tr>
            </a:tbl>
          </a:graphicData>
        </a:graphic>
      </p:graphicFrame>
      <p:graphicFrame>
        <p:nvGraphicFramePr>
          <p:cNvPr id="7" name="Table 6">
            <a:extLst>
              <a:ext uri="{FF2B5EF4-FFF2-40B4-BE49-F238E27FC236}">
                <a16:creationId xmlns:a16="http://schemas.microsoft.com/office/drawing/2014/main" id="{4CB22E4E-5F8A-4EF6-8903-79BC01A343F6}"/>
              </a:ext>
            </a:extLst>
          </p:cNvPr>
          <p:cNvGraphicFramePr>
            <a:graphicFrameLocks noGrp="1"/>
          </p:cNvGraphicFramePr>
          <p:nvPr/>
        </p:nvGraphicFramePr>
        <p:xfrm>
          <a:off x="7348523" y="1867681"/>
          <a:ext cx="4510403" cy="2011680"/>
        </p:xfrm>
        <a:graphic>
          <a:graphicData uri="http://schemas.openxmlformats.org/drawingml/2006/table">
            <a:tbl>
              <a:tblPr firstRow="1" bandRow="1">
                <a:tableStyleId>{2D5ABB26-0587-4C30-8999-92F81FD0307C}</a:tableStyleId>
              </a:tblPr>
              <a:tblGrid>
                <a:gridCol w="2550974">
                  <a:extLst>
                    <a:ext uri="{9D8B030D-6E8A-4147-A177-3AD203B41FA5}">
                      <a16:colId xmlns:a16="http://schemas.microsoft.com/office/drawing/2014/main" val="3329753314"/>
                    </a:ext>
                  </a:extLst>
                </a:gridCol>
                <a:gridCol w="783772">
                  <a:extLst>
                    <a:ext uri="{9D8B030D-6E8A-4147-A177-3AD203B41FA5}">
                      <a16:colId xmlns:a16="http://schemas.microsoft.com/office/drawing/2014/main" val="2095918777"/>
                    </a:ext>
                  </a:extLst>
                </a:gridCol>
                <a:gridCol w="1175657">
                  <a:extLst>
                    <a:ext uri="{9D8B030D-6E8A-4147-A177-3AD203B41FA5}">
                      <a16:colId xmlns:a16="http://schemas.microsoft.com/office/drawing/2014/main" val="1754611254"/>
                    </a:ext>
                  </a:extLst>
                </a:gridCol>
              </a:tblGrid>
              <a:tr h="252000">
                <a:tc>
                  <a:txBody>
                    <a:bodyPr/>
                    <a:lstStyle/>
                    <a:p>
                      <a:r>
                        <a:rPr lang="en-ZA" sz="1200" b="1" dirty="0">
                          <a:solidFill>
                            <a:schemeClr val="bg1"/>
                          </a:solidFill>
                        </a:rPr>
                        <a:t>Significant shareholders</a:t>
                      </a:r>
                    </a:p>
                  </a:txBody>
                  <a:tcPr anchor="ctr">
                    <a:solidFill>
                      <a:schemeClr val="bg1">
                        <a:lumMod val="75000"/>
                      </a:schemeClr>
                    </a:solidFill>
                  </a:tcPr>
                </a:tc>
                <a:tc>
                  <a:txBody>
                    <a:bodyPr/>
                    <a:lstStyle/>
                    <a:p>
                      <a:pPr algn="r"/>
                      <a:r>
                        <a:rPr lang="en-ZA" sz="1200" b="1" dirty="0">
                          <a:solidFill>
                            <a:schemeClr val="bg1"/>
                          </a:solidFill>
                        </a:rPr>
                        <a:t>Current %</a:t>
                      </a:r>
                    </a:p>
                  </a:txBody>
                  <a:tcPr anchor="ctr">
                    <a:solidFill>
                      <a:schemeClr val="bg1">
                        <a:lumMod val="75000"/>
                      </a:schemeClr>
                    </a:solidFill>
                  </a:tcPr>
                </a:tc>
                <a:tc>
                  <a:txBody>
                    <a:bodyPr/>
                    <a:lstStyle/>
                    <a:p>
                      <a:pPr algn="r"/>
                      <a:r>
                        <a:rPr lang="en-ZA" sz="1200" b="1" dirty="0">
                          <a:solidFill>
                            <a:schemeClr val="bg1"/>
                          </a:solidFill>
                        </a:rPr>
                        <a:t>Post capital raising %</a:t>
                      </a:r>
                    </a:p>
                  </a:txBody>
                  <a:tcPr anchor="ctr">
                    <a:solidFill>
                      <a:schemeClr val="bg1">
                        <a:lumMod val="75000"/>
                      </a:schemeClr>
                    </a:solidFill>
                  </a:tcPr>
                </a:tc>
                <a:extLst>
                  <a:ext uri="{0D108BD9-81ED-4DB2-BD59-A6C34878D82A}">
                    <a16:rowId xmlns:a16="http://schemas.microsoft.com/office/drawing/2014/main" val="1429925828"/>
                  </a:ext>
                </a:extLst>
              </a:tr>
              <a:tr h="252000">
                <a:tc>
                  <a:txBody>
                    <a:bodyPr/>
                    <a:lstStyle/>
                    <a:p>
                      <a:r>
                        <a:rPr lang="en-ZA" sz="1100" baseline="0" dirty="0">
                          <a:solidFill>
                            <a:schemeClr val="tx1"/>
                          </a:solidFill>
                        </a:rPr>
                        <a:t>Tembo Capital</a:t>
                      </a:r>
                    </a:p>
                  </a:txBody>
                  <a:tcPr anchor="ctr">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solidFill>
                            <a:schemeClr val="tx1"/>
                          </a:solidFill>
                        </a:rPr>
                        <a:t>22.8</a:t>
                      </a:r>
                    </a:p>
                  </a:txBody>
                  <a:tcPr anchor="ctr">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solidFill>
                            <a:schemeClr val="tx1"/>
                          </a:solidFill>
                        </a:rPr>
                        <a:t>20.9</a:t>
                      </a:r>
                    </a:p>
                  </a:txBody>
                  <a:tcPr anchor="ct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33947730"/>
                  </a:ext>
                </a:extLst>
              </a:tr>
              <a:tr h="252000">
                <a:tc>
                  <a:txBody>
                    <a:bodyPr/>
                    <a:lstStyle/>
                    <a:p>
                      <a:r>
                        <a:rPr lang="en-ZA" sz="1100" baseline="0" dirty="0">
                          <a:solidFill>
                            <a:schemeClr val="tx1"/>
                          </a:solidFill>
                        </a:rPr>
                        <a:t>Independence Group NL</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solidFill>
                            <a:schemeClr val="tx1"/>
                          </a:solidFill>
                        </a:rPr>
                        <a:t>7.3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solidFill>
                            <a:schemeClr val="tx1"/>
                          </a:solidFill>
                        </a:rPr>
                        <a:t>6.7</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38852672"/>
                  </a:ext>
                </a:extLst>
              </a:tr>
              <a:tr h="252000">
                <a:tc>
                  <a:txBody>
                    <a:bodyPr/>
                    <a:lstStyle/>
                    <a:p>
                      <a:r>
                        <a:rPr lang="en-ZA" sz="1100" baseline="0" dirty="0">
                          <a:solidFill>
                            <a:schemeClr val="tx1"/>
                          </a:solidFill>
                        </a:rPr>
                        <a:t>Tarney Holdings</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solidFill>
                            <a:schemeClr val="tx1"/>
                          </a:solidFill>
                        </a:rPr>
                        <a:t>5.3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solidFill>
                            <a:schemeClr val="tx1"/>
                          </a:solidFill>
                        </a:rPr>
                        <a:t>4.9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48695653"/>
                  </a:ext>
                </a:extLst>
              </a:tr>
              <a:tr h="252000">
                <a:tc>
                  <a:txBody>
                    <a:bodyPr/>
                    <a:lstStyle/>
                    <a:p>
                      <a:r>
                        <a:rPr lang="en-ZA" sz="1100" baseline="0" dirty="0">
                          <a:solidFill>
                            <a:schemeClr val="tx1"/>
                          </a:solidFill>
                        </a:rPr>
                        <a:t>Wyllie Group</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solidFill>
                            <a:schemeClr val="tx1"/>
                          </a:solidFill>
                        </a:rPr>
                        <a:t>5.2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solidFill>
                            <a:schemeClr val="tx1"/>
                          </a:solidFill>
                        </a:rPr>
                        <a:t>4.8</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44857548"/>
                  </a:ext>
                </a:extLst>
              </a:tr>
              <a:tr h="252000">
                <a:tc>
                  <a:txBody>
                    <a:bodyPr/>
                    <a:lstStyle/>
                    <a:p>
                      <a:r>
                        <a:rPr lang="en-ZA" sz="1100" baseline="0" dirty="0">
                          <a:solidFill>
                            <a:schemeClr val="tx1"/>
                          </a:solidFill>
                        </a:rPr>
                        <a:t>Silja Investment &amp; Alexander Haller</a:t>
                      </a:r>
                      <a:r>
                        <a:rPr lang="en-ZA" sz="1100" baseline="30000" dirty="0">
                          <a:solidFill>
                            <a:schemeClr val="tx1"/>
                          </a:solidFill>
                        </a:rPr>
                        <a:t>9</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solidFill>
                            <a:schemeClr val="tx1"/>
                          </a:solidFill>
                        </a:rPr>
                        <a:t>3.3</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r"/>
                      <a:r>
                        <a:rPr lang="en-ZA" sz="1100" dirty="0">
                          <a:solidFill>
                            <a:schemeClr val="tx1"/>
                          </a:solidFill>
                        </a:rPr>
                        <a:t>3.0</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63019789"/>
                  </a:ext>
                </a:extLst>
              </a:tr>
              <a:tr h="129540">
                <a:tc>
                  <a:txBody>
                    <a:bodyPr/>
                    <a:lstStyle/>
                    <a:p>
                      <a:r>
                        <a:rPr lang="en-ZA" sz="1100" b="1" baseline="0" dirty="0">
                          <a:solidFill>
                            <a:schemeClr val="tx1"/>
                          </a:solidFill>
                        </a:rPr>
                        <a:t>Total </a:t>
                      </a:r>
                      <a:endParaRPr lang="en-ZA" sz="1100" b="0" baseline="0" dirty="0">
                        <a:solidFill>
                          <a:schemeClr val="tx1"/>
                        </a:solidFill>
                      </a:endParaRPr>
                    </a:p>
                  </a:txBody>
                  <a:tcPr anchor="ct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100" b="1" dirty="0">
                          <a:solidFill>
                            <a:schemeClr val="tx1"/>
                          </a:solidFill>
                        </a:rPr>
                        <a:t>43.9</a:t>
                      </a:r>
                    </a:p>
                  </a:txBody>
                  <a:tcPr anchor="ct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100" b="1" dirty="0">
                          <a:solidFill>
                            <a:schemeClr val="tx1"/>
                          </a:solidFill>
                        </a:rPr>
                        <a:t>40.3</a:t>
                      </a:r>
                    </a:p>
                  </a:txBody>
                  <a:tcPr anchor="ct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382069"/>
                  </a:ext>
                </a:extLst>
              </a:tr>
            </a:tbl>
          </a:graphicData>
        </a:graphic>
      </p:graphicFrame>
      <p:sp>
        <p:nvSpPr>
          <p:cNvPr id="8" name="Content Placeholder 2">
            <a:extLst>
              <a:ext uri="{FF2B5EF4-FFF2-40B4-BE49-F238E27FC236}">
                <a16:creationId xmlns:a16="http://schemas.microsoft.com/office/drawing/2014/main" id="{A7651A13-D853-441F-8921-E6EC7E49F4A3}"/>
              </a:ext>
            </a:extLst>
          </p:cNvPr>
          <p:cNvSpPr txBox="1">
            <a:spLocks noChangeArrowheads="1"/>
          </p:cNvSpPr>
          <p:nvPr/>
        </p:nvSpPr>
        <p:spPr>
          <a:xfrm>
            <a:off x="7217328" y="1316924"/>
            <a:ext cx="4974672" cy="613841"/>
          </a:xfrm>
          <a:prstGeom prst="rect">
            <a:avLst/>
          </a:prstGeom>
        </p:spPr>
        <p:txBody>
          <a:bodyPr anchor="t">
            <a:normAutofit fontScale="92500"/>
          </a:bodyPr>
          <a:lstStyle>
            <a:lvl1pPr marL="0" indent="0" algn="l" defTabSz="743001" rtl="0" eaLnBrk="1" latinLnBrk="0" hangingPunct="1">
              <a:lnSpc>
                <a:spcPct val="90000"/>
              </a:lnSpc>
              <a:spcBef>
                <a:spcPts val="975"/>
              </a:spcBef>
              <a:buClr>
                <a:schemeClr val="accent1"/>
              </a:buClr>
              <a:buFont typeface="Wingdings 2" pitchFamily="18" charset="2"/>
              <a:buNone/>
              <a:defRPr sz="1463" kern="1200" cap="none" spc="0" baseline="0">
                <a:solidFill>
                  <a:schemeClr val="tx2"/>
                </a:solidFill>
                <a:latin typeface="+mn-lt"/>
                <a:ea typeface="+mn-ea"/>
                <a:cs typeface="+mn-cs"/>
              </a:defRPr>
            </a:lvl1pPr>
            <a:lvl2pPr marL="371499" indent="0" algn="ctr" defTabSz="743001" rtl="0" eaLnBrk="1" latinLnBrk="0" hangingPunct="1">
              <a:lnSpc>
                <a:spcPct val="90000"/>
              </a:lnSpc>
              <a:spcBef>
                <a:spcPts val="203"/>
              </a:spcBef>
              <a:spcAft>
                <a:spcPts val="203"/>
              </a:spcAft>
              <a:buClr>
                <a:schemeClr val="accent1"/>
              </a:buClr>
              <a:buFont typeface="Wingdings 2" pitchFamily="18" charset="2"/>
              <a:buNone/>
              <a:defRPr sz="1788" kern="1200">
                <a:solidFill>
                  <a:schemeClr val="tx1">
                    <a:lumMod val="65000"/>
                    <a:lumOff val="35000"/>
                  </a:schemeClr>
                </a:solidFill>
                <a:latin typeface="+mn-lt"/>
                <a:ea typeface="+mn-ea"/>
                <a:cs typeface="+mn-cs"/>
              </a:defRPr>
            </a:lvl2pPr>
            <a:lvl3pPr marL="743001" indent="0" algn="ctr" defTabSz="743001" rtl="0" eaLnBrk="1" latinLnBrk="0" hangingPunct="1">
              <a:lnSpc>
                <a:spcPct val="90000"/>
              </a:lnSpc>
              <a:spcBef>
                <a:spcPts val="203"/>
              </a:spcBef>
              <a:spcAft>
                <a:spcPts val="203"/>
              </a:spcAft>
              <a:buClr>
                <a:schemeClr val="accent1"/>
              </a:buClr>
              <a:buFont typeface="Wingdings 2" pitchFamily="18" charset="2"/>
              <a:buNone/>
              <a:defRPr sz="1788" kern="1200">
                <a:solidFill>
                  <a:schemeClr val="tx1">
                    <a:lumMod val="65000"/>
                    <a:lumOff val="35000"/>
                  </a:schemeClr>
                </a:solidFill>
                <a:latin typeface="+mn-lt"/>
                <a:ea typeface="+mn-ea"/>
                <a:cs typeface="+mn-cs"/>
              </a:defRPr>
            </a:lvl3pPr>
            <a:lvl4pPr marL="1114501" indent="0" algn="ctr" defTabSz="743001" rtl="0" eaLnBrk="1" latinLnBrk="0" hangingPunct="1">
              <a:lnSpc>
                <a:spcPct val="90000"/>
              </a:lnSpc>
              <a:spcBef>
                <a:spcPts val="203"/>
              </a:spcBef>
              <a:spcAft>
                <a:spcPts val="203"/>
              </a:spcAft>
              <a:buClr>
                <a:schemeClr val="accent1"/>
              </a:buClr>
              <a:buFont typeface="Wingdings 2" pitchFamily="18" charset="2"/>
              <a:buNone/>
              <a:defRPr sz="1625" kern="1200">
                <a:solidFill>
                  <a:schemeClr val="tx1">
                    <a:lumMod val="65000"/>
                    <a:lumOff val="35000"/>
                  </a:schemeClr>
                </a:solidFill>
                <a:latin typeface="+mn-lt"/>
                <a:ea typeface="+mn-ea"/>
                <a:cs typeface="+mn-cs"/>
              </a:defRPr>
            </a:lvl4pPr>
            <a:lvl5pPr marL="1486001" indent="0" algn="ctr" defTabSz="743001" rtl="0" eaLnBrk="1" latinLnBrk="0" hangingPunct="1">
              <a:lnSpc>
                <a:spcPct val="90000"/>
              </a:lnSpc>
              <a:spcBef>
                <a:spcPts val="203"/>
              </a:spcBef>
              <a:spcAft>
                <a:spcPts val="203"/>
              </a:spcAft>
              <a:buClr>
                <a:schemeClr val="accent1"/>
              </a:buClr>
              <a:buFont typeface="Wingdings 2" pitchFamily="18" charset="2"/>
              <a:buNone/>
              <a:defRPr sz="1625" kern="1200">
                <a:solidFill>
                  <a:schemeClr val="tx1">
                    <a:lumMod val="65000"/>
                    <a:lumOff val="35000"/>
                  </a:schemeClr>
                </a:solidFill>
                <a:latin typeface="+mn-lt"/>
                <a:ea typeface="+mn-ea"/>
                <a:cs typeface="+mn-cs"/>
              </a:defRPr>
            </a:lvl5pPr>
            <a:lvl6pPr marL="1857502" indent="0" algn="ctr" defTabSz="743001" rtl="0" eaLnBrk="1" latinLnBrk="0" hangingPunct="1">
              <a:lnSpc>
                <a:spcPct val="90000"/>
              </a:lnSpc>
              <a:spcBef>
                <a:spcPts val="203"/>
              </a:spcBef>
              <a:spcAft>
                <a:spcPts val="203"/>
              </a:spcAft>
              <a:buClr>
                <a:schemeClr val="accent1"/>
              </a:buClr>
              <a:buFont typeface="Wingdings 2" pitchFamily="18" charset="2"/>
              <a:buNone/>
              <a:defRPr sz="1625" kern="1200">
                <a:solidFill>
                  <a:schemeClr val="tx1">
                    <a:lumMod val="65000"/>
                    <a:lumOff val="35000"/>
                  </a:schemeClr>
                </a:solidFill>
                <a:latin typeface="+mn-lt"/>
                <a:ea typeface="+mn-ea"/>
                <a:cs typeface="+mn-cs"/>
              </a:defRPr>
            </a:lvl6pPr>
            <a:lvl7pPr marL="2229002" indent="0" algn="ctr" defTabSz="743001" rtl="0" eaLnBrk="1" latinLnBrk="0" hangingPunct="1">
              <a:lnSpc>
                <a:spcPct val="90000"/>
              </a:lnSpc>
              <a:spcBef>
                <a:spcPts val="203"/>
              </a:spcBef>
              <a:spcAft>
                <a:spcPts val="203"/>
              </a:spcAft>
              <a:buClr>
                <a:schemeClr val="accent1"/>
              </a:buClr>
              <a:buFont typeface="Wingdings 2" pitchFamily="18" charset="2"/>
              <a:buNone/>
              <a:defRPr sz="1625" kern="1200">
                <a:solidFill>
                  <a:schemeClr val="tx1">
                    <a:lumMod val="65000"/>
                    <a:lumOff val="35000"/>
                  </a:schemeClr>
                </a:solidFill>
                <a:latin typeface="+mn-lt"/>
                <a:ea typeface="+mn-ea"/>
                <a:cs typeface="+mn-cs"/>
              </a:defRPr>
            </a:lvl7pPr>
            <a:lvl8pPr marL="2600502" indent="0" algn="ctr" defTabSz="743001" rtl="0" eaLnBrk="1" latinLnBrk="0" hangingPunct="1">
              <a:lnSpc>
                <a:spcPct val="90000"/>
              </a:lnSpc>
              <a:spcBef>
                <a:spcPts val="203"/>
              </a:spcBef>
              <a:spcAft>
                <a:spcPts val="203"/>
              </a:spcAft>
              <a:buClr>
                <a:schemeClr val="accent1"/>
              </a:buClr>
              <a:buFont typeface="Wingdings 2" pitchFamily="18" charset="2"/>
              <a:buNone/>
              <a:defRPr sz="1625" kern="1200">
                <a:solidFill>
                  <a:schemeClr val="tx1">
                    <a:lumMod val="65000"/>
                    <a:lumOff val="35000"/>
                  </a:schemeClr>
                </a:solidFill>
                <a:latin typeface="+mn-lt"/>
                <a:ea typeface="+mn-ea"/>
                <a:cs typeface="+mn-cs"/>
              </a:defRPr>
            </a:lvl8pPr>
            <a:lvl9pPr marL="2972002" indent="0" algn="ctr" defTabSz="743001" rtl="0" eaLnBrk="1" latinLnBrk="0" hangingPunct="1">
              <a:lnSpc>
                <a:spcPct val="90000"/>
              </a:lnSpc>
              <a:spcBef>
                <a:spcPts val="203"/>
              </a:spcBef>
              <a:spcAft>
                <a:spcPts val="203"/>
              </a:spcAft>
              <a:buClr>
                <a:schemeClr val="accent1"/>
              </a:buClr>
              <a:buFont typeface="Wingdings 2" pitchFamily="18" charset="2"/>
              <a:buNone/>
              <a:defRPr sz="1625" kern="1200">
                <a:solidFill>
                  <a:schemeClr val="tx1">
                    <a:lumMod val="65000"/>
                    <a:lumOff val="35000"/>
                  </a:schemeClr>
                </a:solidFill>
                <a:latin typeface="+mn-lt"/>
                <a:ea typeface="+mn-ea"/>
                <a:cs typeface="+mn-cs"/>
              </a:defRPr>
            </a:lvl9pPr>
          </a:lstStyle>
          <a:p>
            <a:pPr>
              <a:buClr>
                <a:schemeClr val="tx1"/>
              </a:buClr>
              <a:buSzPct val="120000"/>
            </a:pPr>
            <a:r>
              <a:rPr lang="en-AU" altLang="en-US" sz="1200" b="1" dirty="0">
                <a:solidFill>
                  <a:schemeClr val="tx1"/>
                </a:solidFill>
                <a:cs typeface="Calibri" panose="020F0502020204030204" pitchFamily="34" charset="0"/>
              </a:rPr>
              <a:t>Primary listing on the ASX.</a:t>
            </a:r>
          </a:p>
          <a:p>
            <a:pPr>
              <a:buClr>
                <a:schemeClr val="tx1"/>
              </a:buClr>
              <a:buSzPct val="120000"/>
            </a:pPr>
            <a:r>
              <a:rPr lang="en-AU" altLang="en-US" sz="1200" b="1" dirty="0">
                <a:solidFill>
                  <a:schemeClr val="tx1"/>
                </a:solidFill>
                <a:cs typeface="Calibri" panose="020F0502020204030204" pitchFamily="34" charset="0"/>
              </a:rPr>
              <a:t>Secondary listing on Main Board of the Johannesburg Stock Exchange.</a:t>
            </a:r>
          </a:p>
          <a:p>
            <a:endParaRPr lang="en-US" altLang="en-US" b="1" dirty="0">
              <a:solidFill>
                <a:schemeClr val="tx1"/>
              </a:solidFill>
              <a:cs typeface="Calibri" panose="020F0502020204030204" pitchFamily="34" charset="0"/>
            </a:endParaRPr>
          </a:p>
          <a:p>
            <a:endParaRPr lang="en-US" altLang="en-US" b="1" dirty="0">
              <a:solidFill>
                <a:schemeClr val="tx1"/>
              </a:solidFill>
              <a:cs typeface="Calibri" panose="020F0502020204030204" pitchFamily="34" charset="0"/>
            </a:endParaRPr>
          </a:p>
        </p:txBody>
      </p:sp>
    </p:spTree>
    <p:extLst>
      <p:ext uri="{BB962C8B-B14F-4D97-AF65-F5344CB8AC3E}">
        <p14:creationId xmlns:p14="http://schemas.microsoft.com/office/powerpoint/2010/main" val="4244515854"/>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322" y="581913"/>
            <a:ext cx="11048409" cy="938950"/>
          </a:xfrm>
        </p:spPr>
        <p:txBody>
          <a:bodyPr/>
          <a:lstStyle/>
          <a:p>
            <a:r>
              <a:rPr lang="en-AU" dirty="0">
                <a:latin typeface="Century Gothic" panose="020B0502020202020204" pitchFamily="34" charset="0"/>
              </a:rPr>
              <a:t>Pivotal $8M capital raising and </a:t>
            </a:r>
            <a:r>
              <a:rPr lang="en-AU" dirty="0">
                <a:solidFill>
                  <a:srgbClr val="F09832"/>
                </a:solidFill>
                <a:latin typeface="Century Gothic" panose="020B0502020202020204" pitchFamily="34" charset="0"/>
              </a:rPr>
              <a:t>BEE transaction</a:t>
            </a:r>
            <a:endParaRPr lang="en-ZA" dirty="0">
              <a:solidFill>
                <a:srgbClr val="F09832"/>
              </a:solidFill>
              <a:latin typeface="Century Gothic" panose="020B0502020202020204" pitchFamily="34" charset="0"/>
            </a:endParaRPr>
          </a:p>
        </p:txBody>
      </p:sp>
      <p:sp>
        <p:nvSpPr>
          <p:cNvPr id="4" name="Slide Number Placeholder 3"/>
          <p:cNvSpPr>
            <a:spLocks noGrp="1"/>
          </p:cNvSpPr>
          <p:nvPr>
            <p:ph type="sldNum" sz="quarter" idx="12"/>
          </p:nvPr>
        </p:nvSpPr>
        <p:spPr>
          <a:xfrm>
            <a:off x="8983704" y="6104566"/>
            <a:ext cx="2267392" cy="446705"/>
          </a:xfrm>
        </p:spPr>
        <p:txBody>
          <a:bodyPr/>
          <a:lstStyle/>
          <a:p>
            <a:fld id="{F59FA6F2-0F41-4173-BCF3-FDE60228E236}" type="slidenum">
              <a:rPr lang="en-ZA" smtClean="0"/>
              <a:t>31</a:t>
            </a:fld>
            <a:endParaRPr lang="en-ZA" dirty="0"/>
          </a:p>
        </p:txBody>
      </p:sp>
      <p:sp>
        <p:nvSpPr>
          <p:cNvPr id="163" name="Rectangle 162">
            <a:extLst>
              <a:ext uri="{FF2B5EF4-FFF2-40B4-BE49-F238E27FC236}">
                <a16:creationId xmlns:a16="http://schemas.microsoft.com/office/drawing/2014/main" id="{82EC08FF-C514-49B5-99A5-7D13B010C035}"/>
              </a:ext>
            </a:extLst>
          </p:cNvPr>
          <p:cNvSpPr/>
          <p:nvPr/>
        </p:nvSpPr>
        <p:spPr>
          <a:xfrm>
            <a:off x="7950902" y="3434159"/>
            <a:ext cx="2065599" cy="714094"/>
          </a:xfrm>
          <a:prstGeom prst="rect">
            <a:avLst/>
          </a:prstGeom>
          <a:solidFill>
            <a:srgbClr val="FFDD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defRPr/>
            </a:pPr>
            <a:r>
              <a:rPr lang="en-US" sz="1200" b="1" dirty="0">
                <a:solidFill>
                  <a:prstClr val="black"/>
                </a:solidFill>
                <a:latin typeface="Century Gothic" panose="020B0502020202020204" pitchFamily="34" charset="0"/>
              </a:rPr>
              <a:t>Prieska Resources</a:t>
            </a:r>
            <a:endParaRPr lang="en-ZA" sz="1200" b="1" dirty="0">
              <a:solidFill>
                <a:prstClr val="black"/>
              </a:solidFill>
              <a:latin typeface="Century Gothic" panose="020B0502020202020204" pitchFamily="34" charset="0"/>
            </a:endParaRPr>
          </a:p>
        </p:txBody>
      </p:sp>
      <p:pic>
        <p:nvPicPr>
          <p:cNvPr id="9" name="Picture 8">
            <a:extLst>
              <a:ext uri="{FF2B5EF4-FFF2-40B4-BE49-F238E27FC236}">
                <a16:creationId xmlns:a16="http://schemas.microsoft.com/office/drawing/2014/main" id="{358E3E73-54E2-4FCC-937E-2B1403793C4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472482" y="1924453"/>
            <a:ext cx="5461238" cy="4076699"/>
          </a:xfrm>
          <a:prstGeom prst="rect">
            <a:avLst/>
          </a:prstGeom>
        </p:spPr>
      </p:pic>
      <p:sp>
        <p:nvSpPr>
          <p:cNvPr id="80" name="Rectangle 79">
            <a:extLst>
              <a:ext uri="{FF2B5EF4-FFF2-40B4-BE49-F238E27FC236}">
                <a16:creationId xmlns:a16="http://schemas.microsoft.com/office/drawing/2014/main" id="{58C01498-C2A6-4CCA-91E8-4CDC0C883851}"/>
              </a:ext>
            </a:extLst>
          </p:cNvPr>
          <p:cNvSpPr/>
          <p:nvPr/>
        </p:nvSpPr>
        <p:spPr>
          <a:xfrm>
            <a:off x="6475152" y="2179181"/>
            <a:ext cx="1606103" cy="431497"/>
          </a:xfrm>
          <a:prstGeom prst="rect">
            <a:avLst/>
          </a:prstGeom>
          <a:solidFill>
            <a:srgbClr val="FFDD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defRPr/>
            </a:pPr>
            <a:r>
              <a:rPr lang="en-US" sz="1200" b="1" dirty="0">
                <a:solidFill>
                  <a:prstClr val="black"/>
                </a:solidFill>
                <a:latin typeface="Century Gothic" panose="020B0502020202020204" pitchFamily="34" charset="0"/>
              </a:rPr>
              <a:t>Safika Resources</a:t>
            </a:r>
            <a:endParaRPr lang="en-ZA" sz="1200" b="1" dirty="0">
              <a:solidFill>
                <a:prstClr val="black"/>
              </a:solidFill>
              <a:latin typeface="Century Gothic" panose="020B0502020202020204" pitchFamily="34" charset="0"/>
            </a:endParaRPr>
          </a:p>
        </p:txBody>
      </p:sp>
      <p:sp>
        <p:nvSpPr>
          <p:cNvPr id="86" name="Rectangle 85">
            <a:extLst>
              <a:ext uri="{FF2B5EF4-FFF2-40B4-BE49-F238E27FC236}">
                <a16:creationId xmlns:a16="http://schemas.microsoft.com/office/drawing/2014/main" id="{8B77A15F-DA41-488B-A9A0-C8CDD3F206D7}"/>
              </a:ext>
            </a:extLst>
          </p:cNvPr>
          <p:cNvSpPr/>
          <p:nvPr/>
        </p:nvSpPr>
        <p:spPr>
          <a:xfrm>
            <a:off x="8180651" y="2179180"/>
            <a:ext cx="1606103" cy="431497"/>
          </a:xfrm>
          <a:prstGeom prst="rect">
            <a:avLst/>
          </a:prstGeom>
          <a:solidFill>
            <a:srgbClr val="FFDD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defRPr/>
            </a:pPr>
            <a:r>
              <a:rPr lang="en-US" sz="1200" b="1" dirty="0">
                <a:solidFill>
                  <a:prstClr val="black"/>
                </a:solidFill>
                <a:latin typeface="Century Gothic" panose="020B0502020202020204" pitchFamily="34" charset="0"/>
              </a:rPr>
              <a:t>Black Star Minerals</a:t>
            </a:r>
            <a:endParaRPr lang="en-ZA" sz="1200" b="1" dirty="0">
              <a:solidFill>
                <a:prstClr val="black"/>
              </a:solidFill>
              <a:latin typeface="Century Gothic" panose="020B0502020202020204" pitchFamily="34" charset="0"/>
            </a:endParaRPr>
          </a:p>
        </p:txBody>
      </p:sp>
      <p:sp>
        <p:nvSpPr>
          <p:cNvPr id="87" name="Rectangle 86">
            <a:extLst>
              <a:ext uri="{FF2B5EF4-FFF2-40B4-BE49-F238E27FC236}">
                <a16:creationId xmlns:a16="http://schemas.microsoft.com/office/drawing/2014/main" id="{0B1A4449-A465-4C40-937B-AEFF10BD854D}"/>
              </a:ext>
            </a:extLst>
          </p:cNvPr>
          <p:cNvSpPr/>
          <p:nvPr/>
        </p:nvSpPr>
        <p:spPr>
          <a:xfrm>
            <a:off x="9886150" y="2179179"/>
            <a:ext cx="1606103" cy="431497"/>
          </a:xfrm>
          <a:prstGeom prst="rect">
            <a:avLst/>
          </a:prstGeom>
          <a:solidFill>
            <a:srgbClr val="FFDD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defRPr/>
            </a:pPr>
            <a:r>
              <a:rPr lang="en-ZA" sz="1200" b="1" dirty="0">
                <a:solidFill>
                  <a:schemeClr val="tx1"/>
                </a:solidFill>
                <a:latin typeface="Century Gothic" panose="020B0502020202020204" pitchFamily="34" charset="0"/>
              </a:rPr>
              <a:t>Kolobe Nala Investment </a:t>
            </a:r>
            <a:endParaRPr lang="en-ZA" sz="1000" b="1" dirty="0">
              <a:solidFill>
                <a:schemeClr val="tx1"/>
              </a:solidFill>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59E9711D-9D6F-4241-B914-C765F252EF71}"/>
              </a:ext>
            </a:extLst>
          </p:cNvPr>
          <p:cNvCxnSpPr>
            <a:cxnSpLocks/>
            <a:stCxn id="80" idx="2"/>
          </p:cNvCxnSpPr>
          <p:nvPr/>
        </p:nvCxnSpPr>
        <p:spPr>
          <a:xfrm>
            <a:off x="7278204" y="2610678"/>
            <a:ext cx="1031102" cy="82348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8" name="Straight Arrow Connector 17">
            <a:extLst>
              <a:ext uri="{FF2B5EF4-FFF2-40B4-BE49-F238E27FC236}">
                <a16:creationId xmlns:a16="http://schemas.microsoft.com/office/drawing/2014/main" id="{78C7DE7B-D02D-47A7-81BD-AB4364ECDFFE}"/>
              </a:ext>
            </a:extLst>
          </p:cNvPr>
          <p:cNvCxnSpPr>
            <a:cxnSpLocks/>
            <a:stCxn id="150" idx="2"/>
            <a:endCxn id="163" idx="0"/>
          </p:cNvCxnSpPr>
          <p:nvPr/>
        </p:nvCxnSpPr>
        <p:spPr>
          <a:xfrm>
            <a:off x="8983702" y="3129307"/>
            <a:ext cx="0" cy="30485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1" name="Straight Arrow Connector 20">
            <a:extLst>
              <a:ext uri="{FF2B5EF4-FFF2-40B4-BE49-F238E27FC236}">
                <a16:creationId xmlns:a16="http://schemas.microsoft.com/office/drawing/2014/main" id="{360FCEE8-7560-445A-B94F-E65328E01A6E}"/>
              </a:ext>
            </a:extLst>
          </p:cNvPr>
          <p:cNvCxnSpPr>
            <a:cxnSpLocks/>
            <a:stCxn id="87" idx="2"/>
          </p:cNvCxnSpPr>
          <p:nvPr/>
        </p:nvCxnSpPr>
        <p:spPr>
          <a:xfrm flipH="1">
            <a:off x="9731080" y="2610676"/>
            <a:ext cx="958122" cy="81832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3" name="TextBox 22">
            <a:extLst>
              <a:ext uri="{FF2B5EF4-FFF2-40B4-BE49-F238E27FC236}">
                <a16:creationId xmlns:a16="http://schemas.microsoft.com/office/drawing/2014/main" id="{757A29C8-0545-4B4A-8B45-6B940CE099BA}"/>
              </a:ext>
            </a:extLst>
          </p:cNvPr>
          <p:cNvSpPr txBox="1"/>
          <p:nvPr/>
        </p:nvSpPr>
        <p:spPr>
          <a:xfrm>
            <a:off x="7017419" y="2868225"/>
            <a:ext cx="722962" cy="276999"/>
          </a:xfrm>
          <a:prstGeom prst="rect">
            <a:avLst/>
          </a:prstGeom>
          <a:noFill/>
        </p:spPr>
        <p:txBody>
          <a:bodyPr wrap="square" rtlCol="0">
            <a:spAutoFit/>
          </a:bodyPr>
          <a:lstStyle/>
          <a:p>
            <a:r>
              <a:rPr lang="en-AU" sz="1200" b="1" dirty="0">
                <a:latin typeface="Century Gothic" panose="020B0502020202020204" pitchFamily="34" charset="0"/>
              </a:rPr>
              <a:t>44.72%</a:t>
            </a:r>
            <a:endParaRPr lang="en-ZA" sz="1200" b="1" dirty="0">
              <a:latin typeface="Century Gothic" panose="020B0502020202020204" pitchFamily="34" charset="0"/>
            </a:endParaRPr>
          </a:p>
        </p:txBody>
      </p:sp>
      <p:sp>
        <p:nvSpPr>
          <p:cNvPr id="125" name="TextBox 124">
            <a:extLst>
              <a:ext uri="{FF2B5EF4-FFF2-40B4-BE49-F238E27FC236}">
                <a16:creationId xmlns:a16="http://schemas.microsoft.com/office/drawing/2014/main" id="{B26037D6-F1F8-405E-9D60-3E126FD492FB}"/>
              </a:ext>
            </a:extLst>
          </p:cNvPr>
          <p:cNvSpPr txBox="1"/>
          <p:nvPr/>
        </p:nvSpPr>
        <p:spPr>
          <a:xfrm>
            <a:off x="10377102" y="2852309"/>
            <a:ext cx="722962" cy="276999"/>
          </a:xfrm>
          <a:prstGeom prst="rect">
            <a:avLst/>
          </a:prstGeom>
          <a:noFill/>
        </p:spPr>
        <p:txBody>
          <a:bodyPr wrap="square" rtlCol="0">
            <a:spAutoFit/>
          </a:bodyPr>
          <a:lstStyle/>
          <a:p>
            <a:r>
              <a:rPr lang="en-AU" sz="1200" b="1" dirty="0">
                <a:latin typeface="Century Gothic" panose="020B0502020202020204" pitchFamily="34" charset="0"/>
              </a:rPr>
              <a:t>39.97%</a:t>
            </a:r>
            <a:endParaRPr lang="en-ZA" sz="1200" b="1" dirty="0">
              <a:latin typeface="Century Gothic" panose="020B0502020202020204" pitchFamily="34" charset="0"/>
            </a:endParaRPr>
          </a:p>
        </p:txBody>
      </p:sp>
      <p:sp>
        <p:nvSpPr>
          <p:cNvPr id="150" name="TextBox 149">
            <a:extLst>
              <a:ext uri="{FF2B5EF4-FFF2-40B4-BE49-F238E27FC236}">
                <a16:creationId xmlns:a16="http://schemas.microsoft.com/office/drawing/2014/main" id="{9D014C9C-EACD-44F1-9AE9-203C2F3D641F}"/>
              </a:ext>
            </a:extLst>
          </p:cNvPr>
          <p:cNvSpPr txBox="1"/>
          <p:nvPr/>
        </p:nvSpPr>
        <p:spPr>
          <a:xfrm>
            <a:off x="8622221" y="2852308"/>
            <a:ext cx="722962" cy="276999"/>
          </a:xfrm>
          <a:prstGeom prst="rect">
            <a:avLst/>
          </a:prstGeom>
          <a:noFill/>
        </p:spPr>
        <p:txBody>
          <a:bodyPr wrap="square" rtlCol="0">
            <a:spAutoFit/>
          </a:bodyPr>
          <a:lstStyle/>
          <a:p>
            <a:r>
              <a:rPr lang="en-AU" sz="1200" b="1" dirty="0">
                <a:latin typeface="Century Gothic" panose="020B0502020202020204" pitchFamily="34" charset="0"/>
              </a:rPr>
              <a:t>17.31%</a:t>
            </a:r>
            <a:endParaRPr lang="en-ZA" sz="1200" b="1" dirty="0">
              <a:latin typeface="Century Gothic" panose="020B0502020202020204" pitchFamily="34" charset="0"/>
            </a:endParaRPr>
          </a:p>
        </p:txBody>
      </p:sp>
      <p:cxnSp>
        <p:nvCxnSpPr>
          <p:cNvPr id="31" name="Straight Connector 30">
            <a:extLst>
              <a:ext uri="{FF2B5EF4-FFF2-40B4-BE49-F238E27FC236}">
                <a16:creationId xmlns:a16="http://schemas.microsoft.com/office/drawing/2014/main" id="{1A664870-5640-4314-BCF5-80485D06DD7D}"/>
              </a:ext>
            </a:extLst>
          </p:cNvPr>
          <p:cNvCxnSpPr>
            <a:cxnSpLocks/>
            <a:stCxn id="86" idx="2"/>
            <a:endCxn id="150" idx="0"/>
          </p:cNvCxnSpPr>
          <p:nvPr/>
        </p:nvCxnSpPr>
        <p:spPr>
          <a:xfrm flipH="1">
            <a:off x="8983702" y="2610677"/>
            <a:ext cx="1" cy="241631"/>
          </a:xfrm>
          <a:prstGeom prst="line">
            <a:avLst/>
          </a:prstGeom>
        </p:spPr>
        <p:style>
          <a:lnRef idx="1">
            <a:schemeClr val="accent5"/>
          </a:lnRef>
          <a:fillRef idx="0">
            <a:schemeClr val="accent5"/>
          </a:fillRef>
          <a:effectRef idx="0">
            <a:schemeClr val="accent5"/>
          </a:effectRef>
          <a:fontRef idx="minor">
            <a:schemeClr val="tx1"/>
          </a:fontRef>
        </p:style>
      </p:cxnSp>
      <p:sp>
        <p:nvSpPr>
          <p:cNvPr id="68" name="Arrow: Right 67">
            <a:extLst>
              <a:ext uri="{FF2B5EF4-FFF2-40B4-BE49-F238E27FC236}">
                <a16:creationId xmlns:a16="http://schemas.microsoft.com/office/drawing/2014/main" id="{2CEA2A75-D3FE-46CD-9754-926C1C794F74}"/>
              </a:ext>
            </a:extLst>
          </p:cNvPr>
          <p:cNvSpPr/>
          <p:nvPr/>
        </p:nvSpPr>
        <p:spPr>
          <a:xfrm>
            <a:off x="5911724" y="2179179"/>
            <a:ext cx="514868" cy="347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1" name="Arrow: Right 150">
            <a:extLst>
              <a:ext uri="{FF2B5EF4-FFF2-40B4-BE49-F238E27FC236}">
                <a16:creationId xmlns:a16="http://schemas.microsoft.com/office/drawing/2014/main" id="{A9A51B54-A340-45EC-9AB4-8FBF231C42F3}"/>
              </a:ext>
            </a:extLst>
          </p:cNvPr>
          <p:cNvSpPr/>
          <p:nvPr/>
        </p:nvSpPr>
        <p:spPr>
          <a:xfrm>
            <a:off x="5960311" y="3336013"/>
            <a:ext cx="1854507" cy="347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2" name="TextBox 151">
            <a:extLst>
              <a:ext uri="{FF2B5EF4-FFF2-40B4-BE49-F238E27FC236}">
                <a16:creationId xmlns:a16="http://schemas.microsoft.com/office/drawing/2014/main" id="{117E6A6C-96A6-474D-91D5-C935B38CF208}"/>
              </a:ext>
            </a:extLst>
          </p:cNvPr>
          <p:cNvSpPr txBox="1"/>
          <p:nvPr/>
        </p:nvSpPr>
        <p:spPr>
          <a:xfrm>
            <a:off x="8769030" y="4373792"/>
            <a:ext cx="722962" cy="276999"/>
          </a:xfrm>
          <a:prstGeom prst="rect">
            <a:avLst/>
          </a:prstGeom>
          <a:noFill/>
        </p:spPr>
        <p:txBody>
          <a:bodyPr wrap="square" rtlCol="0">
            <a:spAutoFit/>
          </a:bodyPr>
          <a:lstStyle/>
          <a:p>
            <a:r>
              <a:rPr lang="en-AU" sz="1200" b="1" dirty="0">
                <a:latin typeface="Century Gothic" panose="020B0502020202020204" pitchFamily="34" charset="0"/>
              </a:rPr>
              <a:t>20%</a:t>
            </a:r>
            <a:endParaRPr lang="en-ZA" sz="1200" b="1" dirty="0">
              <a:latin typeface="Century Gothic" panose="020B0502020202020204" pitchFamily="34" charset="0"/>
            </a:endParaRPr>
          </a:p>
        </p:txBody>
      </p:sp>
      <p:cxnSp>
        <p:nvCxnSpPr>
          <p:cNvPr id="70" name="Straight Arrow Connector 69">
            <a:extLst>
              <a:ext uri="{FF2B5EF4-FFF2-40B4-BE49-F238E27FC236}">
                <a16:creationId xmlns:a16="http://schemas.microsoft.com/office/drawing/2014/main" id="{49A61B63-BFED-41BD-B341-8F326633E26F}"/>
              </a:ext>
            </a:extLst>
          </p:cNvPr>
          <p:cNvCxnSpPr>
            <a:cxnSpLocks/>
          </p:cNvCxnSpPr>
          <p:nvPr/>
        </p:nvCxnSpPr>
        <p:spPr>
          <a:xfrm>
            <a:off x="8983701" y="4650791"/>
            <a:ext cx="0" cy="59851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3" name="Straight Connector 72">
            <a:extLst>
              <a:ext uri="{FF2B5EF4-FFF2-40B4-BE49-F238E27FC236}">
                <a16:creationId xmlns:a16="http://schemas.microsoft.com/office/drawing/2014/main" id="{72C96B05-2E18-4838-9038-3DF60FFE6566}"/>
              </a:ext>
            </a:extLst>
          </p:cNvPr>
          <p:cNvCxnSpPr>
            <a:cxnSpLocks/>
            <a:stCxn id="163" idx="2"/>
          </p:cNvCxnSpPr>
          <p:nvPr/>
        </p:nvCxnSpPr>
        <p:spPr>
          <a:xfrm flipH="1">
            <a:off x="8983701" y="4148253"/>
            <a:ext cx="1" cy="225539"/>
          </a:xfrm>
          <a:prstGeom prst="line">
            <a:avLst/>
          </a:prstGeom>
        </p:spPr>
        <p:style>
          <a:lnRef idx="1">
            <a:schemeClr val="accent5"/>
          </a:lnRef>
          <a:fillRef idx="0">
            <a:schemeClr val="accent5"/>
          </a:fillRef>
          <a:effectRef idx="0">
            <a:schemeClr val="accent5"/>
          </a:effectRef>
          <a:fontRef idx="minor">
            <a:schemeClr val="tx1"/>
          </a:fontRef>
        </p:style>
      </p:cxnSp>
      <p:sp>
        <p:nvSpPr>
          <p:cNvPr id="153" name="Arrow: Right 152">
            <a:extLst>
              <a:ext uri="{FF2B5EF4-FFF2-40B4-BE49-F238E27FC236}">
                <a16:creationId xmlns:a16="http://schemas.microsoft.com/office/drawing/2014/main" id="{78175D76-5F87-40CA-8539-F16EF63EAF89}"/>
              </a:ext>
            </a:extLst>
          </p:cNvPr>
          <p:cNvSpPr/>
          <p:nvPr/>
        </p:nvSpPr>
        <p:spPr>
          <a:xfrm flipH="1">
            <a:off x="2884605" y="5249308"/>
            <a:ext cx="6099087" cy="347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TextBox 21">
            <a:extLst>
              <a:ext uri="{FF2B5EF4-FFF2-40B4-BE49-F238E27FC236}">
                <a16:creationId xmlns:a16="http://schemas.microsoft.com/office/drawing/2014/main" id="{0DF56F49-CDFD-4E02-8B86-ACA8665A5AF3}"/>
              </a:ext>
            </a:extLst>
          </p:cNvPr>
          <p:cNvSpPr txBox="1"/>
          <p:nvPr/>
        </p:nvSpPr>
        <p:spPr>
          <a:xfrm>
            <a:off x="574322" y="6168365"/>
            <a:ext cx="2810758" cy="215444"/>
          </a:xfrm>
          <a:prstGeom prst="rect">
            <a:avLst/>
          </a:prstGeom>
          <a:noFill/>
        </p:spPr>
        <p:txBody>
          <a:bodyPr wrap="square" rtlCol="0">
            <a:spAutoFit/>
          </a:bodyPr>
          <a:lstStyle/>
          <a:p>
            <a:r>
              <a:rPr lang="en-AU" sz="800" dirty="0">
                <a:latin typeface="Century Gothic" panose="020B0502020202020204" pitchFamily="34" charset="0"/>
              </a:rPr>
              <a:t>Refer ASX release 2 August 2019</a:t>
            </a:r>
          </a:p>
        </p:txBody>
      </p:sp>
    </p:spTree>
    <p:extLst>
      <p:ext uri="{BB962C8B-B14F-4D97-AF65-F5344CB8AC3E}">
        <p14:creationId xmlns:p14="http://schemas.microsoft.com/office/powerpoint/2010/main" val="4115521668"/>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87134" y="2729864"/>
            <a:ext cx="6745705" cy="2503871"/>
          </a:xfrm>
        </p:spPr>
        <p:txBody>
          <a:bodyPr>
            <a:noAutofit/>
          </a:bodyPr>
          <a:lstStyle/>
          <a:p>
            <a:r>
              <a:rPr lang="en-ZA" sz="1800" dirty="0">
                <a:latin typeface="Century Gothic" panose="020B0502020202020204" pitchFamily="34" charset="0"/>
              </a:rPr>
              <a:t>For further information, contact:</a:t>
            </a:r>
          </a:p>
          <a:p>
            <a:endParaRPr lang="en-ZA" sz="1800" dirty="0">
              <a:latin typeface="Century Gothic" panose="020B0502020202020204" pitchFamily="34" charset="0"/>
            </a:endParaRPr>
          </a:p>
          <a:p>
            <a:endParaRPr lang="en-ZA" sz="1800" dirty="0">
              <a:latin typeface="Century Gothic" panose="020B0502020202020204" pitchFamily="34" charset="0"/>
            </a:endParaRPr>
          </a:p>
          <a:p>
            <a:r>
              <a:rPr lang="en-ZA" sz="1800" dirty="0">
                <a:latin typeface="Century Gothic" panose="020B0502020202020204" pitchFamily="34" charset="0"/>
              </a:rPr>
              <a:t>Orion Minerals Limited</a:t>
            </a:r>
          </a:p>
          <a:p>
            <a:r>
              <a:rPr lang="en-ZA" sz="1800" dirty="0">
                <a:latin typeface="Century Gothic" panose="020B0502020202020204" pitchFamily="34" charset="0"/>
              </a:rPr>
              <a:t>Phone: +61 (0)3 8080 7170</a:t>
            </a:r>
          </a:p>
          <a:p>
            <a:r>
              <a:rPr lang="en-ZA" sz="1800" dirty="0">
                <a:latin typeface="Century Gothic" panose="020B0502020202020204" pitchFamily="34" charset="0"/>
              </a:rPr>
              <a:t>Email: </a:t>
            </a:r>
            <a:r>
              <a:rPr lang="en-ZA" sz="1800" dirty="0">
                <a:latin typeface="Century Gothic" panose="020B0502020202020204" pitchFamily="34" charset="0"/>
                <a:hlinkClick r:id="rId2"/>
              </a:rPr>
              <a:t>info@orionminerals.com.au</a:t>
            </a:r>
            <a:r>
              <a:rPr lang="en-ZA" sz="1800" dirty="0">
                <a:latin typeface="Century Gothic" panose="020B0502020202020204" pitchFamily="34" charset="0"/>
              </a:rPr>
              <a:t> </a:t>
            </a:r>
          </a:p>
          <a:p>
            <a:r>
              <a:rPr lang="en-ZA" sz="1800" dirty="0">
                <a:latin typeface="Century Gothic" panose="020B0502020202020204" pitchFamily="34" charset="0"/>
              </a:rPr>
              <a:t>Website: </a:t>
            </a:r>
            <a:r>
              <a:rPr lang="en-ZA" sz="1800" dirty="0">
                <a:latin typeface="Century Gothic" panose="020B0502020202020204" pitchFamily="34" charset="0"/>
                <a:hlinkClick r:id="rId3"/>
              </a:rPr>
              <a:t>www.orionminerals.com.au</a:t>
            </a:r>
            <a:r>
              <a:rPr lang="en-ZA" sz="1800" dirty="0">
                <a:latin typeface="Century Gothic" panose="020B0502020202020204" pitchFamily="34" charset="0"/>
              </a:rPr>
              <a:t> </a:t>
            </a:r>
          </a:p>
        </p:txBody>
      </p:sp>
    </p:spTree>
    <p:extLst>
      <p:ext uri="{BB962C8B-B14F-4D97-AF65-F5344CB8AC3E}">
        <p14:creationId xmlns:p14="http://schemas.microsoft.com/office/powerpoint/2010/main" val="205771989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E6228-B274-405F-8AFB-F94ECD6436EE}"/>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a:bodyPr>
          <a:lstStyle/>
          <a:p>
            <a:r>
              <a:rPr lang="en-ZA" dirty="0">
                <a:latin typeface="Century Gothic" panose="020B0502020202020204" pitchFamily="34" charset="0"/>
              </a:rPr>
              <a:t>Large copper mines have a </a:t>
            </a:r>
            <a:r>
              <a:rPr lang="en-ZA" dirty="0">
                <a:solidFill>
                  <a:schemeClr val="accent1"/>
                </a:solidFill>
                <a:latin typeface="Century Gothic" panose="020B0502020202020204" pitchFamily="34" charset="0"/>
              </a:rPr>
              <a:t>very long lead time</a:t>
            </a:r>
          </a:p>
        </p:txBody>
      </p:sp>
      <p:sp>
        <p:nvSpPr>
          <p:cNvPr id="4" name="Slide Number Placeholder 3"/>
          <p:cNvSpPr>
            <a:spLocks noGrp="1"/>
          </p:cNvSpPr>
          <p:nvPr>
            <p:ph type="sldNum" sz="quarter" idx="12"/>
          </p:nvPr>
        </p:nvSpPr>
        <p:spPr/>
        <p:txBody>
          <a:bodyPr/>
          <a:lstStyle/>
          <a:p>
            <a:fld id="{F59FA6F2-0F41-4173-BCF3-FDE60228E236}" type="slidenum">
              <a:rPr lang="en-ZA" smtClean="0"/>
              <a:t>4</a:t>
            </a:fld>
            <a:endParaRPr lang="en-ZA" dirty="0"/>
          </a:p>
        </p:txBody>
      </p:sp>
      <p:pic>
        <p:nvPicPr>
          <p:cNvPr id="5" name="Content Placeholder 4">
            <a:extLst>
              <a:ext uri="{FF2B5EF4-FFF2-40B4-BE49-F238E27FC236}">
                <a16:creationId xmlns:a16="http://schemas.microsoft.com/office/drawing/2014/main" id="{ED3DBA77-8262-47E6-B430-E8BC6C5F03F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55240" y="1661882"/>
            <a:ext cx="5753184" cy="4509480"/>
          </a:xfrm>
          <a:prstGeom prst="rect">
            <a:avLst/>
          </a:prstGeom>
        </p:spPr>
      </p:pic>
    </p:spTree>
    <p:extLst>
      <p:ext uri="{BB962C8B-B14F-4D97-AF65-F5344CB8AC3E}">
        <p14:creationId xmlns:p14="http://schemas.microsoft.com/office/powerpoint/2010/main" val="384337502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E6228-B274-405F-8AFB-F94ECD6436EE}"/>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a:bodyPr>
          <a:lstStyle/>
          <a:p>
            <a:r>
              <a:rPr lang="en-ZA" dirty="0">
                <a:latin typeface="Century Gothic" panose="020B0502020202020204" pitchFamily="34" charset="0"/>
              </a:rPr>
              <a:t>Add a major </a:t>
            </a:r>
            <a:r>
              <a:rPr lang="en-ZA" dirty="0">
                <a:solidFill>
                  <a:schemeClr val="accent1"/>
                </a:solidFill>
                <a:latin typeface="Century Gothic" panose="020B0502020202020204" pitchFamily="34" charset="0"/>
              </a:rPr>
              <a:t>new demand driver</a:t>
            </a:r>
          </a:p>
        </p:txBody>
      </p:sp>
      <p:sp>
        <p:nvSpPr>
          <p:cNvPr id="4" name="Slide Number Placeholder 3"/>
          <p:cNvSpPr>
            <a:spLocks noGrp="1"/>
          </p:cNvSpPr>
          <p:nvPr>
            <p:ph type="sldNum" sz="quarter" idx="12"/>
          </p:nvPr>
        </p:nvSpPr>
        <p:spPr/>
        <p:txBody>
          <a:bodyPr/>
          <a:lstStyle/>
          <a:p>
            <a:fld id="{F59FA6F2-0F41-4173-BCF3-FDE60228E236}" type="slidenum">
              <a:rPr lang="en-ZA" smtClean="0"/>
              <a:t>5</a:t>
            </a:fld>
            <a:endParaRPr lang="en-ZA" dirty="0"/>
          </a:p>
        </p:txBody>
      </p:sp>
      <p:pic>
        <p:nvPicPr>
          <p:cNvPr id="5" name="Picture 4">
            <a:extLst>
              <a:ext uri="{FF2B5EF4-FFF2-40B4-BE49-F238E27FC236}">
                <a16:creationId xmlns:a16="http://schemas.microsoft.com/office/drawing/2014/main" id="{C40B8874-5577-4548-B003-EFE150F605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9676" y="2115992"/>
            <a:ext cx="5502324" cy="3690245"/>
          </a:xfrm>
          <a:prstGeom prst="rect">
            <a:avLst/>
          </a:prstGeom>
        </p:spPr>
      </p:pic>
      <p:pic>
        <p:nvPicPr>
          <p:cNvPr id="6" name="Content Placeholder 8">
            <a:extLst>
              <a:ext uri="{FF2B5EF4-FFF2-40B4-BE49-F238E27FC236}">
                <a16:creationId xmlns:a16="http://schemas.microsoft.com/office/drawing/2014/main" id="{EB80C977-50F5-4AC1-B872-56603F097B1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2126529"/>
            <a:ext cx="6660620" cy="3679708"/>
          </a:xfrm>
          <a:prstGeom prst="rect">
            <a:avLst/>
          </a:prstGeom>
        </p:spPr>
      </p:pic>
    </p:spTree>
    <p:extLst>
      <p:ext uri="{BB962C8B-B14F-4D97-AF65-F5344CB8AC3E}">
        <p14:creationId xmlns:p14="http://schemas.microsoft.com/office/powerpoint/2010/main" val="400910301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E6228-B274-405F-8AFB-F94ECD6436EE}"/>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a:bodyPr>
          <a:lstStyle/>
          <a:p>
            <a:r>
              <a:rPr lang="en-ZA" dirty="0">
                <a:latin typeface="Century Gothic" panose="020B0502020202020204" pitchFamily="34" charset="0"/>
              </a:rPr>
              <a:t>Copper hungry </a:t>
            </a:r>
            <a:r>
              <a:rPr lang="en-ZA" dirty="0">
                <a:solidFill>
                  <a:schemeClr val="accent1"/>
                </a:solidFill>
                <a:latin typeface="Century Gothic" panose="020B0502020202020204" pitchFamily="34" charset="0"/>
              </a:rPr>
              <a:t>renewable energy</a:t>
            </a:r>
          </a:p>
        </p:txBody>
      </p:sp>
      <p:sp>
        <p:nvSpPr>
          <p:cNvPr id="4" name="Slide Number Placeholder 3"/>
          <p:cNvSpPr>
            <a:spLocks noGrp="1"/>
          </p:cNvSpPr>
          <p:nvPr>
            <p:ph type="sldNum" sz="quarter" idx="12"/>
          </p:nvPr>
        </p:nvSpPr>
        <p:spPr/>
        <p:txBody>
          <a:bodyPr/>
          <a:lstStyle/>
          <a:p>
            <a:fld id="{F59FA6F2-0F41-4173-BCF3-FDE60228E236}" type="slidenum">
              <a:rPr lang="en-ZA" smtClean="0"/>
              <a:t>6</a:t>
            </a:fld>
            <a:endParaRPr lang="en-ZA" dirty="0"/>
          </a:p>
        </p:txBody>
      </p:sp>
      <p:pic>
        <p:nvPicPr>
          <p:cNvPr id="5" name="Picture 4">
            <a:extLst>
              <a:ext uri="{FF2B5EF4-FFF2-40B4-BE49-F238E27FC236}">
                <a16:creationId xmlns:a16="http://schemas.microsoft.com/office/drawing/2014/main" id="{DB88D43A-AFFD-42F2-83BF-468003AF8A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433" y="1644770"/>
            <a:ext cx="5158506" cy="4496607"/>
          </a:xfrm>
          <a:prstGeom prst="rect">
            <a:avLst/>
          </a:prstGeom>
        </p:spPr>
      </p:pic>
      <p:pic>
        <p:nvPicPr>
          <p:cNvPr id="6" name="Picture 5">
            <a:extLst>
              <a:ext uri="{FF2B5EF4-FFF2-40B4-BE49-F238E27FC236}">
                <a16:creationId xmlns:a16="http://schemas.microsoft.com/office/drawing/2014/main" id="{3FE1CFCA-77F1-4ADA-8570-DA06EE428C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34594" y="4598487"/>
            <a:ext cx="5937612" cy="1410481"/>
          </a:xfrm>
          <a:prstGeom prst="rect">
            <a:avLst/>
          </a:prstGeom>
        </p:spPr>
      </p:pic>
      <p:pic>
        <p:nvPicPr>
          <p:cNvPr id="7" name="Picture 6">
            <a:extLst>
              <a:ext uri="{FF2B5EF4-FFF2-40B4-BE49-F238E27FC236}">
                <a16:creationId xmlns:a16="http://schemas.microsoft.com/office/drawing/2014/main" id="{BF980AF9-5513-4EBA-BEF7-5796850D55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6983" y="1745436"/>
            <a:ext cx="5937612" cy="2796959"/>
          </a:xfrm>
          <a:prstGeom prst="rect">
            <a:avLst/>
          </a:prstGeom>
        </p:spPr>
      </p:pic>
    </p:spTree>
    <p:extLst>
      <p:ext uri="{BB962C8B-B14F-4D97-AF65-F5344CB8AC3E}">
        <p14:creationId xmlns:p14="http://schemas.microsoft.com/office/powerpoint/2010/main" val="192424278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E6228-B274-405F-8AFB-F94ECD6436EE}"/>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a:bodyPr>
          <a:lstStyle/>
          <a:p>
            <a:r>
              <a:rPr lang="en-ZA" dirty="0">
                <a:latin typeface="Century Gothic" panose="020B0502020202020204" pitchFamily="34" charset="0"/>
              </a:rPr>
              <a:t>Copper </a:t>
            </a:r>
            <a:r>
              <a:rPr lang="en-ZA" dirty="0">
                <a:solidFill>
                  <a:schemeClr val="accent1"/>
                </a:solidFill>
                <a:latin typeface="Century Gothic" panose="020B0502020202020204" pitchFamily="34" charset="0"/>
              </a:rPr>
              <a:t>price outlook</a:t>
            </a:r>
          </a:p>
        </p:txBody>
      </p:sp>
      <p:sp>
        <p:nvSpPr>
          <p:cNvPr id="4" name="Slide Number Placeholder 3"/>
          <p:cNvSpPr>
            <a:spLocks noGrp="1"/>
          </p:cNvSpPr>
          <p:nvPr>
            <p:ph type="sldNum" sz="quarter" idx="12"/>
          </p:nvPr>
        </p:nvSpPr>
        <p:spPr/>
        <p:txBody>
          <a:bodyPr/>
          <a:lstStyle/>
          <a:p>
            <a:fld id="{F59FA6F2-0F41-4173-BCF3-FDE60228E236}" type="slidenum">
              <a:rPr lang="en-ZA" smtClean="0"/>
              <a:t>7</a:t>
            </a:fld>
            <a:endParaRPr lang="en-ZA" dirty="0"/>
          </a:p>
        </p:txBody>
      </p:sp>
      <p:pic>
        <p:nvPicPr>
          <p:cNvPr id="5" name="Content Placeholder 4">
            <a:extLst>
              <a:ext uri="{FF2B5EF4-FFF2-40B4-BE49-F238E27FC236}">
                <a16:creationId xmlns:a16="http://schemas.microsoft.com/office/drawing/2014/main" id="{E00018F7-92D1-40AC-AE12-1633C80106E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86687" y="1792872"/>
            <a:ext cx="8418626" cy="4209313"/>
          </a:xfrm>
          <a:prstGeom prst="rect">
            <a:avLst/>
          </a:prstGeom>
        </p:spPr>
      </p:pic>
    </p:spTree>
    <p:extLst>
      <p:ext uri="{BB962C8B-B14F-4D97-AF65-F5344CB8AC3E}">
        <p14:creationId xmlns:p14="http://schemas.microsoft.com/office/powerpoint/2010/main" val="132632299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E6228-B274-405F-8AFB-F94ECD6436EE}"/>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a:bodyPr>
          <a:lstStyle/>
          <a:p>
            <a:r>
              <a:rPr lang="en-ZA" dirty="0">
                <a:latin typeface="Century Gothic" panose="020B0502020202020204" pitchFamily="34" charset="0"/>
              </a:rPr>
              <a:t>Zinc demand – </a:t>
            </a:r>
            <a:r>
              <a:rPr lang="en-ZA" dirty="0">
                <a:solidFill>
                  <a:schemeClr val="accent1"/>
                </a:solidFill>
                <a:latin typeface="Century Gothic" panose="020B0502020202020204" pitchFamily="34" charset="0"/>
              </a:rPr>
              <a:t>consistent consumption growth</a:t>
            </a:r>
          </a:p>
        </p:txBody>
      </p:sp>
      <p:sp>
        <p:nvSpPr>
          <p:cNvPr id="4" name="Slide Number Placeholder 3"/>
          <p:cNvSpPr>
            <a:spLocks noGrp="1"/>
          </p:cNvSpPr>
          <p:nvPr>
            <p:ph type="sldNum" sz="quarter" idx="12"/>
          </p:nvPr>
        </p:nvSpPr>
        <p:spPr/>
        <p:txBody>
          <a:bodyPr/>
          <a:lstStyle/>
          <a:p>
            <a:fld id="{F59FA6F2-0F41-4173-BCF3-FDE60228E236}" type="slidenum">
              <a:rPr lang="en-ZA" smtClean="0"/>
              <a:t>8</a:t>
            </a:fld>
            <a:endParaRPr lang="en-ZA" dirty="0"/>
          </a:p>
        </p:txBody>
      </p:sp>
      <p:pic>
        <p:nvPicPr>
          <p:cNvPr id="5" name="Content Placeholder 4">
            <a:extLst>
              <a:ext uri="{FF2B5EF4-FFF2-40B4-BE49-F238E27FC236}">
                <a16:creationId xmlns:a16="http://schemas.microsoft.com/office/drawing/2014/main" id="{4410907B-431B-4D29-8EF1-85712DFF0443}"/>
              </a:ext>
            </a:extLst>
          </p:cNvPr>
          <p:cNvPicPr>
            <a:picLocks noGrp="1" noChangeAspect="1"/>
          </p:cNvPicPr>
          <p:nvPr>
            <p:ph idx="1"/>
          </p:nvPr>
        </p:nvPicPr>
        <p:blipFill rotWithShape="1">
          <a:blip r:embed="rId2" cstate="email">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510238" y="1644770"/>
            <a:ext cx="10964641" cy="4533961"/>
          </a:xfrm>
          <a:prstGeom prst="rect">
            <a:avLst/>
          </a:prstGeom>
        </p:spPr>
      </p:pic>
    </p:spTree>
    <p:extLst>
      <p:ext uri="{BB962C8B-B14F-4D97-AF65-F5344CB8AC3E}">
        <p14:creationId xmlns:p14="http://schemas.microsoft.com/office/powerpoint/2010/main" val="382326948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E6228-B274-405F-8AFB-F94ECD6436EE}"/>
              </a:ext>
            </a:extLst>
          </p:cNvPr>
          <p:cNvSpPr/>
          <p:nvPr/>
        </p:nvSpPr>
        <p:spPr>
          <a:xfrm>
            <a:off x="0" y="1644770"/>
            <a:ext cx="12192000" cy="452659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a:bodyPr>
          <a:lstStyle/>
          <a:p>
            <a:r>
              <a:rPr lang="en-ZA" dirty="0">
                <a:latin typeface="Century Gothic" panose="020B0502020202020204" pitchFamily="34" charset="0"/>
              </a:rPr>
              <a:t>Zinc </a:t>
            </a:r>
            <a:r>
              <a:rPr lang="en-ZA" dirty="0">
                <a:solidFill>
                  <a:schemeClr val="accent1"/>
                </a:solidFill>
                <a:latin typeface="Century Gothic" panose="020B0502020202020204" pitchFamily="34" charset="0"/>
              </a:rPr>
              <a:t>concentrate market</a:t>
            </a:r>
          </a:p>
        </p:txBody>
      </p:sp>
      <p:sp>
        <p:nvSpPr>
          <p:cNvPr id="4" name="Slide Number Placeholder 3"/>
          <p:cNvSpPr>
            <a:spLocks noGrp="1"/>
          </p:cNvSpPr>
          <p:nvPr>
            <p:ph type="sldNum" sz="quarter" idx="12"/>
          </p:nvPr>
        </p:nvSpPr>
        <p:spPr/>
        <p:txBody>
          <a:bodyPr/>
          <a:lstStyle/>
          <a:p>
            <a:fld id="{F59FA6F2-0F41-4173-BCF3-FDE60228E236}" type="slidenum">
              <a:rPr lang="en-ZA" smtClean="0"/>
              <a:t>9</a:t>
            </a:fld>
            <a:endParaRPr lang="en-ZA" dirty="0"/>
          </a:p>
        </p:txBody>
      </p:sp>
      <p:pic>
        <p:nvPicPr>
          <p:cNvPr id="5" name="Content Placeholder 4">
            <a:extLst>
              <a:ext uri="{FF2B5EF4-FFF2-40B4-BE49-F238E27FC236}">
                <a16:creationId xmlns:a16="http://schemas.microsoft.com/office/drawing/2014/main" id="{F8BBF4A5-F841-46AC-BFF3-B91EC9C5938F}"/>
              </a:ext>
            </a:extLst>
          </p:cNvPr>
          <p:cNvPicPr>
            <a:picLocks noGrp="1" noChangeAspect="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89494" y="1789611"/>
            <a:ext cx="8613012" cy="4248491"/>
          </a:xfrm>
          <a:prstGeom prst="rect">
            <a:avLst/>
          </a:prstGeom>
        </p:spPr>
      </p:pic>
    </p:spTree>
    <p:extLst>
      <p:ext uri="{BB962C8B-B14F-4D97-AF65-F5344CB8AC3E}">
        <p14:creationId xmlns:p14="http://schemas.microsoft.com/office/powerpoint/2010/main" val="1287634810"/>
      </p:ext>
    </p:extLst>
  </p:cSld>
  <p:clrMapOvr>
    <a:masterClrMapping/>
  </p:clrMapOvr>
  <p:transition spd="med">
    <p:pull/>
  </p:transition>
</p:sld>
</file>

<file path=ppt/theme/theme1.xml><?xml version="1.0" encoding="utf-8"?>
<a:theme xmlns:a="http://schemas.openxmlformats.org/drawingml/2006/main" name="Office Theme">
  <a:themeElements>
    <a:clrScheme name="Orion">
      <a:dk1>
        <a:srgbClr val="000000"/>
      </a:dk1>
      <a:lt1>
        <a:srgbClr val="FFFFFF"/>
      </a:lt1>
      <a:dk2>
        <a:srgbClr val="231F20"/>
      </a:dk2>
      <a:lt2>
        <a:srgbClr val="E7E6E6"/>
      </a:lt2>
      <a:accent1>
        <a:srgbClr val="F09832"/>
      </a:accent1>
      <a:accent2>
        <a:srgbClr val="BAB7B6"/>
      </a:accent2>
      <a:accent3>
        <a:srgbClr val="1F6C88"/>
      </a:accent3>
      <a:accent4>
        <a:srgbClr val="469343"/>
      </a:accent4>
      <a:accent5>
        <a:srgbClr val="C95D3F"/>
      </a:accent5>
      <a:accent6>
        <a:srgbClr val="8D5E9B"/>
      </a:accent6>
      <a:hlink>
        <a:srgbClr val="F09832"/>
      </a:hlink>
      <a:folHlink>
        <a:srgbClr val="46934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9940</TotalTime>
  <Words>2436</Words>
  <Application>Microsoft Office PowerPoint</Application>
  <PresentationFormat>Widescreen</PresentationFormat>
  <Paragraphs>1018</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Courier New</vt:lpstr>
      <vt:lpstr>Symbol</vt:lpstr>
      <vt:lpstr>Wingdings 2</vt:lpstr>
      <vt:lpstr>Office Theme</vt:lpstr>
      <vt:lpstr>PowerPoint Presentation</vt:lpstr>
      <vt:lpstr>disclaimer</vt:lpstr>
      <vt:lpstr>Copper supply chain</vt:lpstr>
      <vt:lpstr>Large copper mines have a very long lead time</vt:lpstr>
      <vt:lpstr>Add a major new demand driver</vt:lpstr>
      <vt:lpstr>Copper hungry renewable energy</vt:lpstr>
      <vt:lpstr>Copper price outlook</vt:lpstr>
      <vt:lpstr>Zinc demand – consistent consumption growth</vt:lpstr>
      <vt:lpstr>Zinc concentrate market</vt:lpstr>
      <vt:lpstr>Zinc metal supply – no stocks to absorb demand</vt:lpstr>
      <vt:lpstr>Zinc concentrate supply – new mines take time</vt:lpstr>
      <vt:lpstr>Zinc concentrate – questionable new mine supply</vt:lpstr>
      <vt:lpstr>Orion minerals – A compelling investment CASE</vt:lpstr>
      <vt:lpstr>PRIESKA: DEVELOPING A NEW MINE IN THE FOOTPRINT OF AN OLD ONE</vt:lpstr>
      <vt:lpstr>Prieska: mine of the future</vt:lpstr>
      <vt:lpstr>PowerPoint Presentation</vt:lpstr>
      <vt:lpstr>Strong Cashflow</vt:lpstr>
      <vt:lpstr>APPENDICES</vt:lpstr>
      <vt:lpstr>PRIESKA: REAWAKENING A GLOBAL VMS GIANT </vt:lpstr>
      <vt:lpstr>PRIESKA BFS Highlights</vt:lpstr>
      <vt:lpstr>BANKABLE FEASIBILITY STUDY DASHBOARD</vt:lpstr>
      <vt:lpstr>Prieska: NEXT STEPS</vt:lpstr>
      <vt:lpstr>Construction Milestones</vt:lpstr>
      <vt:lpstr>Mining production profile</vt:lpstr>
      <vt:lpstr>Mineral Resource</vt:lpstr>
      <vt:lpstr>Mineral Reserve</vt:lpstr>
      <vt:lpstr>Mine face to market</vt:lpstr>
      <vt:lpstr>A DOMINANT LAND-HOLDING IN  AN UNDER-EXPLORED mineral BELT</vt:lpstr>
      <vt:lpstr>FRAser range: searching for a supernova</vt:lpstr>
      <vt:lpstr>CORPORATE STRUCTURE</vt:lpstr>
      <vt:lpstr>Pivotal $8M capital raising and BEE transaction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Venetia Daniolos</dc:creator>
  <cp:lastModifiedBy>Alexia Nichas</cp:lastModifiedBy>
  <cp:revision>613</cp:revision>
  <cp:lastPrinted>2019-08-13T14:58:11Z</cp:lastPrinted>
  <dcterms:created xsi:type="dcterms:W3CDTF">2018-11-22T11:00:19Z</dcterms:created>
  <dcterms:modified xsi:type="dcterms:W3CDTF">2019-08-15T08:39:09Z</dcterms:modified>
</cp:coreProperties>
</file>